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0F4BF-6C41-4805-A416-45BBE5DE69A1}" type="datetimeFigureOut">
              <a:rPr kumimoji="1" lang="ja-JP" altLang="en-US" smtClean="0"/>
              <a:t>2012/6/6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40D-D225-4036-9FDC-86D386185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907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0F4BF-6C41-4805-A416-45BBE5DE69A1}" type="datetimeFigureOut">
              <a:rPr kumimoji="1" lang="ja-JP" altLang="en-US" smtClean="0"/>
              <a:t>2012/6/6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40D-D225-4036-9FDC-86D386185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446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0F4BF-6C41-4805-A416-45BBE5DE69A1}" type="datetimeFigureOut">
              <a:rPr kumimoji="1" lang="ja-JP" altLang="en-US" smtClean="0"/>
              <a:t>2012/6/6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40D-D225-4036-9FDC-86D386185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2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0F4BF-6C41-4805-A416-45BBE5DE69A1}" type="datetimeFigureOut">
              <a:rPr kumimoji="1" lang="ja-JP" altLang="en-US" smtClean="0"/>
              <a:t>2012/6/6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40D-D225-4036-9FDC-86D386185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885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0F4BF-6C41-4805-A416-45BBE5DE69A1}" type="datetimeFigureOut">
              <a:rPr kumimoji="1" lang="ja-JP" altLang="en-US" smtClean="0"/>
              <a:t>2012/6/6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40D-D225-4036-9FDC-86D386185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6289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0F4BF-6C41-4805-A416-45BBE5DE69A1}" type="datetimeFigureOut">
              <a:rPr kumimoji="1" lang="ja-JP" altLang="en-US" smtClean="0"/>
              <a:t>2012/6/6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40D-D225-4036-9FDC-86D386185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894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0F4BF-6C41-4805-A416-45BBE5DE69A1}" type="datetimeFigureOut">
              <a:rPr kumimoji="1" lang="ja-JP" altLang="en-US" smtClean="0"/>
              <a:t>2012/6/6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40D-D225-4036-9FDC-86D386185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9113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0F4BF-6C41-4805-A416-45BBE5DE69A1}" type="datetimeFigureOut">
              <a:rPr kumimoji="1" lang="ja-JP" altLang="en-US" smtClean="0"/>
              <a:t>2012/6/6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40D-D225-4036-9FDC-86D386185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852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0F4BF-6C41-4805-A416-45BBE5DE69A1}" type="datetimeFigureOut">
              <a:rPr kumimoji="1" lang="ja-JP" altLang="en-US" smtClean="0"/>
              <a:t>2012/6/6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40D-D225-4036-9FDC-86D386185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43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0F4BF-6C41-4805-A416-45BBE5DE69A1}" type="datetimeFigureOut">
              <a:rPr kumimoji="1" lang="ja-JP" altLang="en-US" smtClean="0"/>
              <a:t>2012/6/6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40D-D225-4036-9FDC-86D386185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51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0F4BF-6C41-4805-A416-45BBE5DE69A1}" type="datetimeFigureOut">
              <a:rPr kumimoji="1" lang="ja-JP" altLang="en-US" smtClean="0"/>
              <a:t>2012/6/6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9A40D-D225-4036-9FDC-86D386185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1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F4BF-6C41-4805-A416-45BBE5DE69A1}" type="datetimeFigureOut">
              <a:rPr kumimoji="1" lang="ja-JP" altLang="en-US" smtClean="0"/>
              <a:t>2012/6/6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9A40D-D225-4036-9FDC-86D386185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0325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0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67544" y="836712"/>
            <a:ext cx="22220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u="sng" dirty="0" smtClean="0"/>
              <a:t>RL</a:t>
            </a:r>
            <a:r>
              <a:rPr kumimoji="1" lang="ja-JP" altLang="en-US" sz="3200" u="sng" dirty="0" smtClean="0"/>
              <a:t>直列回路</a:t>
            </a:r>
            <a:endParaRPr kumimoji="1" lang="ja-JP" altLang="en-US" sz="3200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/>
              <p:cNvSpPr txBox="1"/>
              <p:nvPr/>
            </p:nvSpPr>
            <p:spPr>
              <a:xfrm>
                <a:off x="827584" y="1556792"/>
                <a:ext cx="2410147" cy="6199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/>
                        </a:rPr>
                        <m:t>𝑅𝑖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kumimoji="1" lang="en-US" altLang="ja-JP" b="0" i="1" smtClean="0">
                          <a:latin typeface="Cambria Math"/>
                        </a:rPr>
                        <m:t>+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𝐿</m:t>
                      </m:r>
                      <m:f>
                        <m:fPr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kumimoji="1" lang="en-US" altLang="ja-JP" b="0" i="1" smtClean="0">
                              <a:latin typeface="Cambria Math"/>
                            </a:rPr>
                            <m:t>𝑑𝑖</m:t>
                          </m:r>
                          <m:r>
                            <a:rPr kumimoji="1" lang="en-US" altLang="ja-JP" b="0" i="1" smtClean="0">
                              <a:latin typeface="Cambria Math"/>
                            </a:rPr>
                            <m:t>(</m:t>
                          </m:r>
                          <m:r>
                            <a:rPr kumimoji="1" lang="en-US" altLang="ja-JP" b="0" i="1" smtClean="0">
                              <a:latin typeface="Cambria Math"/>
                            </a:rPr>
                            <m:t>𝑡</m:t>
                          </m:r>
                          <m:r>
                            <a:rPr kumimoji="1" lang="en-US" altLang="ja-JP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kumimoji="1" lang="en-US" altLang="ja-JP" b="0" i="1" smtClean="0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kumimoji="1" lang="en-US" altLang="ja-JP" i="1" smtClean="0">
                          <a:latin typeface="Cambria Math"/>
                        </a:rPr>
                        <m:t>=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𝑒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(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𝑡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3" name="テキスト ボックス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556792"/>
                <a:ext cx="2410147" cy="61991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/>
              <p:cNvSpPr txBox="1"/>
              <p:nvPr/>
            </p:nvSpPr>
            <p:spPr>
              <a:xfrm>
                <a:off x="899592" y="2636912"/>
                <a:ext cx="2671885" cy="20562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/>
                        </a:rPr>
                        <m:t>𝑅𝐼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/>
                            </a:rPr>
                            <m:t>𝑠</m:t>
                          </m:r>
                        </m:e>
                      </m:d>
                      <m:r>
                        <a:rPr kumimoji="1" lang="en-US" altLang="ja-JP" b="0" i="1" smtClean="0">
                          <a:latin typeface="Cambria Math"/>
                        </a:rPr>
                        <m:t>+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𝑠𝐿𝐼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/>
                            </a:rPr>
                            <m:t>𝑠</m:t>
                          </m:r>
                        </m:e>
                      </m:d>
                      <m:r>
                        <a:rPr kumimoji="1" lang="en-US" altLang="ja-JP" i="1" smtClean="0">
                          <a:latin typeface="Cambria Math"/>
                        </a:rPr>
                        <m:t>=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/>
                            </a:rPr>
                            <m:t>𝑠</m:t>
                          </m:r>
                        </m:e>
                      </m:d>
                    </m:oMath>
                  </m:oMathPara>
                </a14:m>
                <a:endParaRPr kumimoji="1" lang="en-US" altLang="ja-JP" b="0" dirty="0" smtClean="0"/>
              </a:p>
              <a:p>
                <a:r>
                  <a:rPr lang="en-US" altLang="ja-JP" dirty="0" smtClean="0"/>
                  <a:t>      (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𝑅</m:t>
                    </m:r>
                    <m:r>
                      <a:rPr lang="en-US" altLang="ja-JP" b="0" i="1" smtClean="0">
                        <a:latin typeface="Cambria Math"/>
                      </a:rPr>
                      <m:t>+</m:t>
                    </m:r>
                    <m:r>
                      <a:rPr lang="en-US" altLang="ja-JP" b="0" i="1" smtClean="0">
                        <a:latin typeface="Cambria Math"/>
                      </a:rPr>
                      <m:t>𝑠𝐿</m:t>
                    </m:r>
                    <m:r>
                      <a:rPr lang="en-US" altLang="ja-JP" b="0" i="1" smtClean="0">
                        <a:latin typeface="Cambria Math"/>
                      </a:rPr>
                      <m:t>)</m:t>
                    </m:r>
                    <m:r>
                      <a:rPr lang="en-US" altLang="ja-JP" b="0" i="1" smtClean="0">
                        <a:latin typeface="Cambria Math"/>
                      </a:rPr>
                      <m:t>𝐼</m:t>
                    </m:r>
                    <m:r>
                      <a:rPr lang="en-US" altLang="ja-JP" b="0" i="1" smtClean="0">
                        <a:latin typeface="Cambria Math"/>
                      </a:rPr>
                      <m:t>(</m:t>
                    </m:r>
                    <m:r>
                      <a:rPr lang="en-US" altLang="ja-JP" b="0" i="1" smtClean="0">
                        <a:latin typeface="Cambria Math"/>
                      </a:rPr>
                      <m:t>𝑠</m:t>
                    </m:r>
                    <m:r>
                      <a:rPr lang="en-US" altLang="ja-JP" b="0" i="1" smtClean="0">
                        <a:latin typeface="Cambria Math"/>
                      </a:rPr>
                      <m:t>) =</m:t>
                    </m:r>
                    <m:r>
                      <a:rPr lang="en-US" altLang="ja-JP" i="1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altLang="ja-JP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/>
                          </a:rPr>
                          <m:t>𝑠</m:t>
                        </m:r>
                      </m:e>
                    </m:d>
                  </m:oMath>
                </a14:m>
                <a:endParaRPr kumimoji="1" lang="en-US" altLang="ja-JP" dirty="0" smtClean="0"/>
              </a:p>
              <a:p>
                <a:endParaRPr kumimoji="1" lang="en-US" altLang="ja-JP" dirty="0" smtClean="0"/>
              </a:p>
              <a:p>
                <a:r>
                  <a:rPr lang="en-US" altLang="ja-JP" dirty="0" smtClean="0"/>
                  <a:t> 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/>
                      </a:rPr>
                      <m:t>　</m:t>
                    </m:r>
                    <m:r>
                      <a:rPr lang="ja-JP" altLang="en-US" b="0" i="1" smtClean="0">
                        <a:latin typeface="Cambria Math"/>
                      </a:rPr>
                      <m:t>　</m:t>
                    </m:r>
                    <m:r>
                      <a:rPr lang="en-US" altLang="ja-JP" b="0" i="1" smtClean="0">
                        <a:latin typeface="Cambria Math"/>
                      </a:rPr>
                      <m:t>𝐼</m:t>
                    </m:r>
                    <m:d>
                      <m:dPr>
                        <m:ctrlPr>
                          <a:rPr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/>
                          </a:rPr>
                          <m:t>𝑠</m:t>
                        </m:r>
                      </m:e>
                    </m:d>
                    <m:r>
                      <a:rPr lang="en-US" altLang="ja-JP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ja-JP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ja-JP" i="1" smtClean="0">
                            <a:latin typeface="Cambria Math"/>
                          </a:rPr>
                          <m:t>𝑅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+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𝑠𝐿</m:t>
                        </m:r>
                      </m:den>
                    </m:f>
                    <m:r>
                      <a:rPr lang="en-US" altLang="ja-JP" i="1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altLang="ja-JP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/>
                          </a:rPr>
                          <m:t>𝑠</m:t>
                        </m:r>
                      </m:e>
                    </m:d>
                  </m:oMath>
                </a14:m>
                <a:endParaRPr lang="en-US" altLang="ja-JP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b="0" i="1" smtClean="0">
                          <a:latin typeface="Cambria Math"/>
                          <a:ea typeface="Cambria Math"/>
                        </a:rPr>
                        <m:t>∴</m:t>
                      </m:r>
                      <m:r>
                        <a:rPr lang="en-US" altLang="ja-JP" b="0" i="1" smtClean="0">
                          <a:latin typeface="Cambria Math"/>
                        </a:rPr>
                        <m:t>𝐼</m:t>
                      </m:r>
                      <m:d>
                        <m:dPr>
                          <m:ctrlPr>
                            <a:rPr lang="en-US" altLang="ja-JP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altLang="ja-JP" b="0" i="1" smtClean="0">
                              <a:latin typeface="Cambria Math"/>
                            </a:rPr>
                            <m:t>𝑠</m:t>
                          </m:r>
                        </m:e>
                      </m:d>
                      <m:r>
                        <a:rPr lang="en-US" altLang="ja-JP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altLang="ja-JP" b="0" i="1" smtClean="0">
                              <a:latin typeface="Cambria Math"/>
                            </a:rPr>
                            <m:t>𝐿</m:t>
                          </m:r>
                        </m:den>
                      </m:f>
                      <m:f>
                        <m:fPr>
                          <m:ctrlPr>
                            <a:rPr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altLang="ja-JP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altLang="ja-JP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ja-JP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altLang="ja-JP" i="1" smtClean="0">
                                  <a:latin typeface="Cambria Math"/>
                                </a:rPr>
                                <m:t>𝑅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/>
                                </a:rPr>
                                <m:t>𝐿</m:t>
                              </m:r>
                            </m:den>
                          </m:f>
                        </m:den>
                      </m:f>
                      <m:r>
                        <a:rPr lang="en-US" altLang="ja-JP" i="1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altLang="ja-JP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altLang="ja-JP" i="1">
                              <a:latin typeface="Cambria Math"/>
                            </a:rPr>
                            <m:t>𝑠</m:t>
                          </m:r>
                        </m:e>
                      </m:d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2636912"/>
                <a:ext cx="2671885" cy="20562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正方形/長方形 5"/>
          <p:cNvSpPr/>
          <p:nvPr/>
        </p:nvSpPr>
        <p:spPr>
          <a:xfrm>
            <a:off x="5724128" y="1412776"/>
            <a:ext cx="79208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コネクタ 7"/>
          <p:cNvCxnSpPr>
            <a:endCxn id="6" idx="1"/>
          </p:cNvCxnSpPr>
          <p:nvPr/>
        </p:nvCxnSpPr>
        <p:spPr>
          <a:xfrm>
            <a:off x="5220072" y="1520788"/>
            <a:ext cx="5040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6516216" y="1533357"/>
            <a:ext cx="5040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5220072" y="1556792"/>
            <a:ext cx="0" cy="4315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7020272" y="1533357"/>
            <a:ext cx="0" cy="3109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5220072" y="2421427"/>
            <a:ext cx="0" cy="4315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>
            <a:stCxn id="27" idx="11"/>
          </p:cNvCxnSpPr>
          <p:nvPr/>
        </p:nvCxnSpPr>
        <p:spPr>
          <a:xfrm flipH="1">
            <a:off x="7020273" y="2494401"/>
            <a:ext cx="17466" cy="35853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flipH="1">
            <a:off x="5220072" y="2852936"/>
            <a:ext cx="1800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円/楕円 18"/>
          <p:cNvSpPr/>
          <p:nvPr/>
        </p:nvSpPr>
        <p:spPr>
          <a:xfrm>
            <a:off x="5004048" y="1988301"/>
            <a:ext cx="468052" cy="43312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/>
          <p:cNvSpPr/>
          <p:nvPr/>
        </p:nvSpPr>
        <p:spPr>
          <a:xfrm>
            <a:off x="5004048" y="2144020"/>
            <a:ext cx="432048" cy="204860"/>
          </a:xfrm>
          <a:custGeom>
            <a:avLst/>
            <a:gdLst>
              <a:gd name="connsiteX0" fmla="*/ 0 w 885054"/>
              <a:gd name="connsiteY0" fmla="*/ 156600 h 234580"/>
              <a:gd name="connsiteX1" fmla="*/ 276046 w 885054"/>
              <a:gd name="connsiteY1" fmla="*/ 1324 h 234580"/>
              <a:gd name="connsiteX2" fmla="*/ 629729 w 885054"/>
              <a:gd name="connsiteY2" fmla="*/ 234238 h 234580"/>
              <a:gd name="connsiteX3" fmla="*/ 862642 w 885054"/>
              <a:gd name="connsiteY3" fmla="*/ 53083 h 234580"/>
              <a:gd name="connsiteX4" fmla="*/ 862642 w 885054"/>
              <a:gd name="connsiteY4" fmla="*/ 35830 h 234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054" h="234580">
                <a:moveTo>
                  <a:pt x="0" y="156600"/>
                </a:moveTo>
                <a:cubicBezTo>
                  <a:pt x="85545" y="72492"/>
                  <a:pt x="171091" y="-11616"/>
                  <a:pt x="276046" y="1324"/>
                </a:cubicBezTo>
                <a:cubicBezTo>
                  <a:pt x="381001" y="14264"/>
                  <a:pt x="531963" y="225612"/>
                  <a:pt x="629729" y="234238"/>
                </a:cubicBezTo>
                <a:cubicBezTo>
                  <a:pt x="727495" y="242864"/>
                  <a:pt x="823823" y="86151"/>
                  <a:pt x="862642" y="53083"/>
                </a:cubicBezTo>
                <a:cubicBezTo>
                  <a:pt x="901461" y="20015"/>
                  <a:pt x="882051" y="27922"/>
                  <a:pt x="862642" y="3583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/>
          <p:cNvSpPr/>
          <p:nvPr/>
        </p:nvSpPr>
        <p:spPr>
          <a:xfrm rot="5400000">
            <a:off x="6683234" y="1951001"/>
            <a:ext cx="674076" cy="432408"/>
          </a:xfrm>
          <a:custGeom>
            <a:avLst/>
            <a:gdLst>
              <a:gd name="connsiteX0" fmla="*/ 0 w 1348152"/>
              <a:gd name="connsiteY0" fmla="*/ 336652 h 638636"/>
              <a:gd name="connsiteX1" fmla="*/ 241539 w 1348152"/>
              <a:gd name="connsiteY1" fmla="*/ 26101 h 638636"/>
              <a:gd name="connsiteX2" fmla="*/ 491705 w 1348152"/>
              <a:gd name="connsiteY2" fmla="*/ 310773 h 638636"/>
              <a:gd name="connsiteX3" fmla="*/ 267418 w 1348152"/>
              <a:gd name="connsiteY3" fmla="*/ 638577 h 638636"/>
              <a:gd name="connsiteX4" fmla="*/ 276045 w 1348152"/>
              <a:gd name="connsiteY4" fmla="*/ 284894 h 638636"/>
              <a:gd name="connsiteX5" fmla="*/ 595222 w 1348152"/>
              <a:gd name="connsiteY5" fmla="*/ 26101 h 638636"/>
              <a:gd name="connsiteX6" fmla="*/ 905773 w 1348152"/>
              <a:gd name="connsiteY6" fmla="*/ 241762 h 638636"/>
              <a:gd name="connsiteX7" fmla="*/ 948905 w 1348152"/>
              <a:gd name="connsiteY7" fmla="*/ 595445 h 638636"/>
              <a:gd name="connsiteX8" fmla="*/ 715992 w 1348152"/>
              <a:gd name="connsiteY8" fmla="*/ 336652 h 638636"/>
              <a:gd name="connsiteX9" fmla="*/ 992037 w 1348152"/>
              <a:gd name="connsiteY9" fmla="*/ 222 h 638636"/>
              <a:gd name="connsiteX10" fmla="*/ 1311215 w 1348152"/>
              <a:gd name="connsiteY10" fmla="*/ 284894 h 638636"/>
              <a:gd name="connsiteX11" fmla="*/ 1328468 w 1348152"/>
              <a:gd name="connsiteY11" fmla="*/ 293520 h 638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48152" h="638636">
                <a:moveTo>
                  <a:pt x="0" y="336652"/>
                </a:moveTo>
                <a:cubicBezTo>
                  <a:pt x="79794" y="183533"/>
                  <a:pt x="159588" y="30414"/>
                  <a:pt x="241539" y="26101"/>
                </a:cubicBezTo>
                <a:cubicBezTo>
                  <a:pt x="323490" y="21788"/>
                  <a:pt x="487392" y="208694"/>
                  <a:pt x="491705" y="310773"/>
                </a:cubicBezTo>
                <a:cubicBezTo>
                  <a:pt x="496018" y="412852"/>
                  <a:pt x="303361" y="642890"/>
                  <a:pt x="267418" y="638577"/>
                </a:cubicBezTo>
                <a:cubicBezTo>
                  <a:pt x="231475" y="634264"/>
                  <a:pt x="221411" y="386973"/>
                  <a:pt x="276045" y="284894"/>
                </a:cubicBezTo>
                <a:cubicBezTo>
                  <a:pt x="330679" y="182815"/>
                  <a:pt x="490267" y="33290"/>
                  <a:pt x="595222" y="26101"/>
                </a:cubicBezTo>
                <a:cubicBezTo>
                  <a:pt x="700177" y="18912"/>
                  <a:pt x="846826" y="146871"/>
                  <a:pt x="905773" y="241762"/>
                </a:cubicBezTo>
                <a:cubicBezTo>
                  <a:pt x="964720" y="336653"/>
                  <a:pt x="980535" y="579630"/>
                  <a:pt x="948905" y="595445"/>
                </a:cubicBezTo>
                <a:cubicBezTo>
                  <a:pt x="917275" y="611260"/>
                  <a:pt x="708803" y="435856"/>
                  <a:pt x="715992" y="336652"/>
                </a:cubicBezTo>
                <a:cubicBezTo>
                  <a:pt x="723181" y="237448"/>
                  <a:pt x="892833" y="8848"/>
                  <a:pt x="992037" y="222"/>
                </a:cubicBezTo>
                <a:cubicBezTo>
                  <a:pt x="1091241" y="-8404"/>
                  <a:pt x="1255143" y="236011"/>
                  <a:pt x="1311215" y="284894"/>
                </a:cubicBezTo>
                <a:cubicBezTo>
                  <a:pt x="1367287" y="333777"/>
                  <a:pt x="1347877" y="313648"/>
                  <a:pt x="1328468" y="29352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940152" y="9807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308304" y="1959354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L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355976" y="1982539"/>
            <a:ext cx="514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e(t)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208309" y="944433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lang="en-US" altLang="ja-JP" dirty="0" smtClean="0"/>
              <a:t>(t)</a:t>
            </a:r>
            <a:endParaRPr kumimoji="1" lang="ja-JP" altLang="en-US" dirty="0"/>
          </a:p>
        </p:txBody>
      </p:sp>
      <p:cxnSp>
        <p:nvCxnSpPr>
          <p:cNvPr id="33" name="直線矢印コネクタ 32"/>
          <p:cNvCxnSpPr/>
          <p:nvPr/>
        </p:nvCxnSpPr>
        <p:spPr>
          <a:xfrm>
            <a:off x="5146798" y="1399677"/>
            <a:ext cx="501265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テキスト ボックス 35"/>
              <p:cNvSpPr txBox="1"/>
              <p:nvPr/>
            </p:nvSpPr>
            <p:spPr>
              <a:xfrm>
                <a:off x="3635896" y="4005064"/>
                <a:ext cx="4451475" cy="599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b="0" dirty="0" smtClean="0"/>
                  <a:t>伝達関数</a:t>
                </a:r>
                <a14:m>
                  <m:oMath xmlns:m="http://schemas.openxmlformats.org/officeDocument/2006/math">
                    <m:r>
                      <a:rPr kumimoji="1" lang="ja-JP" altLang="en-US" b="0" i="1" smtClean="0">
                        <a:latin typeface="Cambria Math"/>
                      </a:rPr>
                      <m:t>：</m:t>
                    </m:r>
                    <m:r>
                      <a:rPr kumimoji="1" lang="en-US" altLang="ja-JP" b="0" i="1" smtClean="0">
                        <a:latin typeface="Cambria Math"/>
                      </a:rPr>
                      <m:t>𝐺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𝑠</m:t>
                        </m:r>
                      </m:e>
                    </m:d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ja-JP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ja-JP" b="0" i="1" smtClean="0">
                            <a:latin typeface="Cambria Math"/>
                          </a:rPr>
                          <m:t>𝐿</m:t>
                        </m:r>
                      </m:den>
                    </m:f>
                    <m:f>
                      <m:f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kumimoji="1" lang="en-US" altLang="ja-JP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kumimoji="1" lang="en-US" altLang="ja-JP" b="0" i="1" smtClean="0">
                            <a:latin typeface="Cambria Math"/>
                          </a:rPr>
                          <m:t>𝑠</m:t>
                        </m:r>
                        <m:r>
                          <a:rPr kumimoji="1" lang="en-US" altLang="ja-JP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altLang="ja-JP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ja-JP" i="1" smtClean="0">
                                <a:latin typeface="Cambria Math"/>
                              </a:rPr>
                              <m:t>𝑅</m:t>
                            </m:r>
                          </m:num>
                          <m:den>
                            <m:r>
                              <a:rPr lang="en-US" altLang="ja-JP" b="0" i="1" smtClean="0">
                                <a:latin typeface="Cambria Math"/>
                              </a:rPr>
                              <m:t>𝐿</m:t>
                            </m:r>
                          </m:den>
                        </m:f>
                      </m:den>
                    </m:f>
                    <m:r>
                      <a:rPr kumimoji="1" lang="en-US" altLang="ja-JP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altLang="ja-JP" dirty="0" smtClean="0"/>
                  <a:t> (1</a:t>
                </a:r>
                <a:r>
                  <a:rPr lang="ja-JP" altLang="en-US" dirty="0" smtClean="0"/>
                  <a:t>次</a:t>
                </a:r>
                <a:r>
                  <a:rPr lang="ja-JP" altLang="en-US" dirty="0"/>
                  <a:t>系の伝達関数</a:t>
                </a:r>
                <a:r>
                  <a:rPr lang="en-US" altLang="ja-JP" dirty="0"/>
                  <a:t>)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36" name="テキスト ボックス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4005064"/>
                <a:ext cx="4451475" cy="599203"/>
              </a:xfrm>
              <a:prstGeom prst="rect">
                <a:avLst/>
              </a:prstGeom>
              <a:blipFill rotWithShape="1">
                <a:blip r:embed="rId4"/>
                <a:stretch>
                  <a:fillRect l="-109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下矢印 36"/>
          <p:cNvSpPr/>
          <p:nvPr/>
        </p:nvSpPr>
        <p:spPr>
          <a:xfrm>
            <a:off x="2032657" y="2204864"/>
            <a:ext cx="157993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23528" y="2204864"/>
            <a:ext cx="1430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ラプラス変換</a:t>
            </a:r>
            <a:endParaRPr kumimoji="1" lang="ja-JP" altLang="en-US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257893" y="3068960"/>
            <a:ext cx="1834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図１：</a:t>
            </a:r>
            <a:r>
              <a:rPr kumimoji="1" lang="en-US" altLang="ja-JP" dirty="0" smtClean="0"/>
              <a:t>RL</a:t>
            </a:r>
            <a:r>
              <a:rPr kumimoji="1" lang="ja-JP" altLang="en-US" dirty="0" smtClean="0"/>
              <a:t>直列回路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テキスト ボックス 40"/>
              <p:cNvSpPr txBox="1"/>
              <p:nvPr/>
            </p:nvSpPr>
            <p:spPr>
              <a:xfrm>
                <a:off x="1057591" y="4725144"/>
                <a:ext cx="5570436" cy="9965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b="0" u="sng" dirty="0" smtClean="0"/>
                  <a:t>インパルス応答</a:t>
                </a:r>
                <a14:m>
                  <m:oMath xmlns:m="http://schemas.openxmlformats.org/officeDocument/2006/math">
                    <m:r>
                      <a:rPr kumimoji="1" lang="ja-JP" altLang="en-US" b="0" i="1" smtClean="0">
                        <a:latin typeface="Cambria Math"/>
                      </a:rPr>
                      <m:t>：</m:t>
                    </m:r>
                    <m:r>
                      <a:rPr kumimoji="1" lang="en-US" altLang="ja-JP" b="0" i="1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kumimoji="1" lang="en-US" altLang="ja-JP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𝐿</m:t>
                        </m:r>
                      </m:e>
                      <m:sup>
                        <m:r>
                          <a:rPr kumimoji="1" lang="en-US" altLang="ja-JP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𝐺</m:t>
                        </m:r>
                        <m:d>
                          <m:dPr>
                            <m:ctrlPr>
                              <a:rPr kumimoji="1" lang="en-US" altLang="ja-JP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</m:d>
                      </m:e>
                    </m:d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𝐿</m:t>
                        </m:r>
                      </m:den>
                    </m:f>
                    <m:sSup>
                      <m:sSupPr>
                        <m:ctrlP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𝑅</m:t>
                            </m:r>
                          </m:num>
                          <m:den>
                            <m: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𝐿</m:t>
                            </m:r>
                          </m:den>
                        </m:f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endParaRPr kumimoji="1" lang="en-US" altLang="ja-JP" b="0" dirty="0" smtClean="0"/>
              </a:p>
              <a:p>
                <a:r>
                  <a:rPr lang="ja-JP" altLang="en-US" u="sng" dirty="0" smtClean="0"/>
                  <a:t>ステップ応答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/>
                      </a:rPr>
                      <m:t>：</m:t>
                    </m:r>
                    <m:r>
                      <a:rPr lang="ja-JP" altLang="en-US" i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altLang="ja-JP" b="0" i="1" smtClean="0">
                            <a:latin typeface="Cambria Math"/>
                          </a:rPr>
                          <m:t>−1</m:t>
                        </m:r>
                      </m:sub>
                    </m:sSub>
                    <m:d>
                      <m:dPr>
                        <m:ctrlPr>
                          <a:rPr lang="en-US" altLang="ja-JP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ja-JP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altLang="ja-JP" i="1">
                            <a:latin typeface="Cambria Math"/>
                          </a:rPr>
                        </m:ctrlPr>
                      </m:sSupPr>
                      <m:e>
                        <m:nary>
                          <m:naryPr>
                            <m:ctrlPr>
                              <a:rPr lang="en-US" altLang="ja-JP" i="1" smtClean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ja-JP" b="0" i="1" smtClean="0">
                                <a:latin typeface="Cambria Math"/>
                              </a:rPr>
                              <m:t>0</m:t>
                            </m:r>
                          </m:sub>
                          <m:sup>
                            <m:r>
                              <a:rPr lang="en-US" altLang="ja-JP" b="0" i="1" smtClean="0">
                                <a:latin typeface="Cambria Math"/>
                              </a:rPr>
                              <m:t>𝑡</m:t>
                            </m:r>
                          </m:sup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𝑔</m:t>
                            </m:r>
                            <m:d>
                              <m:dPr>
                                <m:ctrlPr>
                                  <a:rPr lang="en-US" altLang="ja-JP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ja-JP" altLang="en-US" b="0" i="1" smtClean="0">
                                    <a:latin typeface="Cambria Math"/>
                                  </a:rPr>
                                  <m:t>𝜏</m:t>
                                </m:r>
                              </m:e>
                            </m:d>
                            <m:r>
                              <a:rPr lang="en-US" altLang="ja-JP" b="0" i="1" smtClean="0">
                                <a:latin typeface="Cambria Math"/>
                              </a:rPr>
                              <m:t>𝑑</m:t>
                            </m:r>
                            <m:r>
                              <a:rPr lang="ja-JP" altLang="en-US" b="0" i="1" smtClean="0">
                                <a:latin typeface="Cambria Math"/>
                              </a:rPr>
                              <m:t>𝜏</m:t>
                            </m:r>
                          </m:e>
                        </m:nary>
                        <m:r>
                          <a:rPr lang="en-US" altLang="ja-JP" i="1" smtClean="0">
                            <a:latin typeface="Cambria Math"/>
                          </a:rPr>
                          <m:t>𝐿</m:t>
                        </m:r>
                      </m:e>
                      <m:sup>
                        <m:r>
                          <a:rPr lang="en-US" altLang="ja-JP" i="1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en-US" altLang="ja-JP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ja-JP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den>
                    </m:f>
                    <m:r>
                      <a:rPr lang="en-US" altLang="ja-JP" b="0" i="1" smtClean="0">
                        <a:solidFill>
                          <a:srgbClr val="FF0000"/>
                        </a:solidFill>
                        <a:latin typeface="Cambria Math"/>
                      </a:rPr>
                      <m:t>(1−</m:t>
                    </m:r>
                    <m:sSup>
                      <m:sSupPr>
                        <m:ctrlP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altLang="ja-JP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ja-JP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𝑅</m:t>
                            </m:r>
                          </m:num>
                          <m:den>
                            <m:r>
                              <a:rPr lang="en-US" altLang="ja-JP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𝐿</m:t>
                            </m:r>
                          </m:den>
                        </m:f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altLang="ja-JP" b="0" i="1" smtClean="0">
                        <a:solidFill>
                          <a:srgbClr val="FF0000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altLang="ja-JP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41" name="テキスト ボックス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7591" y="4725144"/>
                <a:ext cx="5570436" cy="996555"/>
              </a:xfrm>
              <a:prstGeom prst="rect">
                <a:avLst/>
              </a:prstGeom>
              <a:blipFill rotWithShape="1">
                <a:blip r:embed="rId5"/>
                <a:stretch>
                  <a:fillRect l="-875" b="-61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正方形/長方形 41"/>
          <p:cNvSpPr/>
          <p:nvPr/>
        </p:nvSpPr>
        <p:spPr>
          <a:xfrm>
            <a:off x="3633190" y="4005064"/>
            <a:ext cx="4395194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6994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67544" y="836712"/>
            <a:ext cx="24372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u="sng" dirty="0" smtClean="0"/>
              <a:t>RLC</a:t>
            </a:r>
            <a:r>
              <a:rPr kumimoji="1" lang="ja-JP" altLang="en-US" sz="3200" u="sng" dirty="0" smtClean="0"/>
              <a:t>直列回路</a:t>
            </a:r>
            <a:endParaRPr kumimoji="1" lang="ja-JP" altLang="en-US" sz="3200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/>
              <p:cNvSpPr txBox="1"/>
              <p:nvPr/>
            </p:nvSpPr>
            <p:spPr>
              <a:xfrm>
                <a:off x="827584" y="1556792"/>
                <a:ext cx="3763403" cy="8188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/>
                        </a:rPr>
                        <m:t>𝑅𝑖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kumimoji="1" lang="en-US" altLang="ja-JP" b="0" i="1" smtClean="0">
                          <a:latin typeface="Cambria Math"/>
                        </a:rPr>
                        <m:t>+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𝐿</m:t>
                      </m:r>
                      <m:f>
                        <m:fPr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kumimoji="1" lang="en-US" altLang="ja-JP" b="0" i="1" smtClean="0">
                              <a:latin typeface="Cambria Math"/>
                            </a:rPr>
                            <m:t>𝑑𝑖</m:t>
                          </m:r>
                          <m:r>
                            <a:rPr kumimoji="1" lang="en-US" altLang="ja-JP" b="0" i="1" smtClean="0">
                              <a:latin typeface="Cambria Math"/>
                            </a:rPr>
                            <m:t>(</m:t>
                          </m:r>
                          <m:r>
                            <a:rPr kumimoji="1" lang="en-US" altLang="ja-JP" b="0" i="1" smtClean="0">
                              <a:latin typeface="Cambria Math"/>
                            </a:rPr>
                            <m:t>𝑡</m:t>
                          </m:r>
                          <m:r>
                            <a:rPr kumimoji="1" lang="en-US" altLang="ja-JP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kumimoji="1" lang="en-US" altLang="ja-JP" b="0" i="1" smtClean="0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kumimoji="1" lang="en-US" altLang="ja-JP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kumimoji="1" lang="en-US" altLang="ja-JP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kumimoji="1" lang="en-US" altLang="ja-JP" b="0" i="1" smtClean="0">
                              <a:latin typeface="Cambria Math"/>
                            </a:rPr>
                            <m:t>𝐶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kumimoji="1" lang="en-US" altLang="ja-JP" b="0" i="1" smtClean="0">
                              <a:latin typeface="Cambria Math"/>
                            </a:rPr>
                            <m:t>𝑖</m:t>
                          </m:r>
                          <m:r>
                            <a:rPr kumimoji="1" lang="en-US" altLang="ja-JP" b="0" i="1" smtClean="0">
                              <a:latin typeface="Cambria Math"/>
                            </a:rPr>
                            <m:t>(</m:t>
                          </m:r>
                          <m:r>
                            <a:rPr lang="ja-JP" altLang="en-US" i="1">
                              <a:latin typeface="Cambria Math"/>
                            </a:rPr>
                            <m:t>𝜏</m:t>
                          </m:r>
                          <m:r>
                            <a:rPr lang="en-US" altLang="ja-JP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  <m:r>
                        <a:rPr kumimoji="1" lang="en-US" altLang="ja-JP" b="0" i="1" smtClean="0">
                          <a:latin typeface="Cambria Math"/>
                        </a:rPr>
                        <m:t>𝑑</m:t>
                      </m:r>
                      <m:r>
                        <a:rPr kumimoji="1" lang="ja-JP" altLang="en-US" b="0" i="1" smtClean="0">
                          <a:latin typeface="Cambria Math"/>
                        </a:rPr>
                        <m:t>𝜏</m:t>
                      </m:r>
                      <m:r>
                        <a:rPr kumimoji="1" lang="en-US" altLang="ja-JP" i="1" smtClean="0">
                          <a:latin typeface="Cambria Math"/>
                        </a:rPr>
                        <m:t>=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𝑒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(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𝑡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3" name="テキスト ボックス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556792"/>
                <a:ext cx="3763403" cy="81887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/>
              <p:cNvSpPr txBox="1"/>
              <p:nvPr/>
            </p:nvSpPr>
            <p:spPr>
              <a:xfrm>
                <a:off x="899592" y="2636912"/>
                <a:ext cx="3388300" cy="16851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/>
                        </a:rPr>
                        <m:t>𝑅𝐼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/>
                            </a:rPr>
                            <m:t>𝑠</m:t>
                          </m:r>
                        </m:e>
                      </m:d>
                      <m:r>
                        <a:rPr kumimoji="1" lang="en-US" altLang="ja-JP" b="0" i="1" smtClean="0">
                          <a:latin typeface="Cambria Math"/>
                        </a:rPr>
                        <m:t>+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𝑠𝐿𝐼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/>
                            </a:rPr>
                            <m:t>𝑠</m:t>
                          </m:r>
                        </m:e>
                      </m:d>
                      <m:r>
                        <a:rPr kumimoji="1" lang="en-US" altLang="ja-JP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kumimoji="1" lang="en-US" altLang="ja-JP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kumimoji="1" lang="en-US" altLang="ja-JP" b="0" i="1" smtClean="0">
                              <a:latin typeface="Cambria Math"/>
                            </a:rPr>
                            <m:t>𝐶</m:t>
                          </m:r>
                        </m:den>
                      </m:f>
                      <m:f>
                        <m:fPr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kumimoji="1" lang="en-US" altLang="ja-JP" b="0" i="1" smtClean="0">
                              <a:latin typeface="Cambria Math"/>
                            </a:rPr>
                            <m:t>𝐼</m:t>
                          </m:r>
                          <m:r>
                            <a:rPr kumimoji="1" lang="en-US" altLang="ja-JP" b="0" i="1" smtClean="0">
                              <a:latin typeface="Cambria Math"/>
                            </a:rPr>
                            <m:t>(</m:t>
                          </m:r>
                          <m:r>
                            <a:rPr kumimoji="1" lang="en-US" altLang="ja-JP" b="0" i="1" smtClean="0">
                              <a:latin typeface="Cambria Math"/>
                            </a:rPr>
                            <m:t>𝑠</m:t>
                          </m:r>
                          <m:r>
                            <a:rPr kumimoji="1" lang="en-US" altLang="ja-JP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kumimoji="1" lang="en-US" altLang="ja-JP" b="0" i="1" smtClean="0">
                              <a:latin typeface="Cambria Math"/>
                            </a:rPr>
                            <m:t>𝑠</m:t>
                          </m:r>
                        </m:den>
                      </m:f>
                      <m:r>
                        <a:rPr kumimoji="1" lang="en-US" altLang="ja-JP" i="1" smtClean="0">
                          <a:latin typeface="Cambria Math"/>
                        </a:rPr>
                        <m:t>=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/>
                            </a:rPr>
                            <m:t>𝑠</m:t>
                          </m:r>
                        </m:e>
                      </m:d>
                    </m:oMath>
                  </m:oMathPara>
                </a14:m>
                <a:endParaRPr kumimoji="1" lang="en-US" altLang="ja-JP" b="0" dirty="0" smtClean="0"/>
              </a:p>
              <a:p>
                <a:r>
                  <a:rPr lang="en-US" altLang="ja-JP" dirty="0" smtClean="0"/>
                  <a:t>      (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𝑅</m:t>
                    </m:r>
                    <m:r>
                      <a:rPr lang="en-US" altLang="ja-JP" b="0" i="1" smtClean="0">
                        <a:latin typeface="Cambria Math"/>
                      </a:rPr>
                      <m:t>+</m:t>
                    </m:r>
                    <m:r>
                      <a:rPr lang="en-US" altLang="ja-JP" b="0" i="1" smtClean="0">
                        <a:latin typeface="Cambria Math"/>
                      </a:rPr>
                      <m:t>𝑠𝐿</m:t>
                    </m:r>
                    <m:r>
                      <a:rPr lang="en-US" altLang="ja-JP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altLang="ja-JP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ja-JP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ja-JP" i="1">
                            <a:latin typeface="Cambria Math"/>
                          </a:rPr>
                          <m:t>𝐶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𝑠</m:t>
                        </m:r>
                      </m:den>
                    </m:f>
                    <m:r>
                      <a:rPr lang="en-US" altLang="ja-JP" b="0" i="1" smtClean="0">
                        <a:latin typeface="Cambria Math"/>
                      </a:rPr>
                      <m:t>)</m:t>
                    </m:r>
                    <m:r>
                      <a:rPr lang="en-US" altLang="ja-JP" b="0" i="1" smtClean="0">
                        <a:latin typeface="Cambria Math"/>
                      </a:rPr>
                      <m:t>𝐼</m:t>
                    </m:r>
                    <m:r>
                      <a:rPr lang="en-US" altLang="ja-JP" b="0" i="1" smtClean="0">
                        <a:latin typeface="Cambria Math"/>
                      </a:rPr>
                      <m:t>(</m:t>
                    </m:r>
                    <m:r>
                      <a:rPr lang="en-US" altLang="ja-JP" b="0" i="1" smtClean="0">
                        <a:latin typeface="Cambria Math"/>
                      </a:rPr>
                      <m:t>𝑠</m:t>
                    </m:r>
                    <m:r>
                      <a:rPr lang="en-US" altLang="ja-JP" b="0" i="1" smtClean="0">
                        <a:latin typeface="Cambria Math"/>
                      </a:rPr>
                      <m:t>) =</m:t>
                    </m:r>
                    <m:r>
                      <a:rPr lang="en-US" altLang="ja-JP" i="1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altLang="ja-JP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/>
                          </a:rPr>
                          <m:t>𝑠</m:t>
                        </m:r>
                      </m:e>
                    </m:d>
                  </m:oMath>
                </a14:m>
                <a:endParaRPr kumimoji="1" lang="en-US" altLang="ja-JP" dirty="0" smtClean="0"/>
              </a:p>
              <a:p>
                <a:endParaRPr kumimoji="1" lang="en-US" altLang="ja-JP" dirty="0" smtClean="0"/>
              </a:p>
              <a:p>
                <a:r>
                  <a:rPr lang="en-US" altLang="ja-JP" dirty="0" smtClean="0"/>
                  <a:t>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US" altLang="ja-JP" b="0" i="1" smtClean="0">
                        <a:latin typeface="Cambria Math"/>
                      </a:rPr>
                      <m:t>𝐼</m:t>
                    </m:r>
                    <m:d>
                      <m:dPr>
                        <m:ctrlPr>
                          <a:rPr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/>
                          </a:rPr>
                          <m:t>𝑠</m:t>
                        </m:r>
                      </m:e>
                    </m:d>
                    <m:r>
                      <a:rPr lang="en-US" altLang="ja-JP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ja-JP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/>
                          </a:rPr>
                          <m:t>𝐶𝑠</m:t>
                        </m:r>
                      </m:num>
                      <m:den>
                        <m:r>
                          <a:rPr lang="en-US" altLang="ja-JP" b="0" i="1" smtClean="0">
                            <a:latin typeface="Cambria Math"/>
                          </a:rPr>
                          <m:t>𝐿𝐶</m:t>
                        </m:r>
                        <m:sSup>
                          <m:sSupPr>
                            <m:ctrlPr>
                              <a:rPr lang="en-US" altLang="ja-JP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altLang="ja-JP" b="0" i="1" smtClean="0">
                            <a:latin typeface="Cambria Math"/>
                          </a:rPr>
                          <m:t>+</m:t>
                        </m:r>
                        <m:r>
                          <a:rPr lang="en-US" altLang="ja-JP" i="1" smtClean="0">
                            <a:latin typeface="Cambria Math"/>
                          </a:rPr>
                          <m:t>𝑅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𝐶𝑠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+1</m:t>
                        </m:r>
                      </m:den>
                    </m:f>
                    <m:r>
                      <a:rPr lang="en-US" altLang="ja-JP" i="1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altLang="ja-JP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/>
                          </a:rPr>
                          <m:t>𝑠</m:t>
                        </m:r>
                      </m:e>
                    </m:d>
                  </m:oMath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2636912"/>
                <a:ext cx="3388300" cy="168514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正方形/長方形 4"/>
          <p:cNvSpPr/>
          <p:nvPr/>
        </p:nvSpPr>
        <p:spPr>
          <a:xfrm>
            <a:off x="5724128" y="1412776"/>
            <a:ext cx="792088" cy="21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endCxn id="5" idx="1"/>
          </p:cNvCxnSpPr>
          <p:nvPr/>
        </p:nvCxnSpPr>
        <p:spPr>
          <a:xfrm>
            <a:off x="5220072" y="1520788"/>
            <a:ext cx="5040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6516216" y="1533357"/>
            <a:ext cx="5040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5220072" y="1556792"/>
            <a:ext cx="0" cy="4315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7020272" y="1533357"/>
            <a:ext cx="0" cy="19034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5220072" y="2421427"/>
            <a:ext cx="0" cy="5755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stCxn id="15" idx="11"/>
          </p:cNvCxnSpPr>
          <p:nvPr/>
        </p:nvCxnSpPr>
        <p:spPr>
          <a:xfrm>
            <a:off x="7037739" y="2373820"/>
            <a:ext cx="0" cy="17926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 flipH="1">
            <a:off x="5220072" y="2996952"/>
            <a:ext cx="1800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円/楕円 12"/>
          <p:cNvSpPr/>
          <p:nvPr/>
        </p:nvSpPr>
        <p:spPr>
          <a:xfrm>
            <a:off x="5004048" y="1988301"/>
            <a:ext cx="468052" cy="43312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5004048" y="2144020"/>
            <a:ext cx="432048" cy="204860"/>
          </a:xfrm>
          <a:custGeom>
            <a:avLst/>
            <a:gdLst>
              <a:gd name="connsiteX0" fmla="*/ 0 w 885054"/>
              <a:gd name="connsiteY0" fmla="*/ 156600 h 234580"/>
              <a:gd name="connsiteX1" fmla="*/ 276046 w 885054"/>
              <a:gd name="connsiteY1" fmla="*/ 1324 h 234580"/>
              <a:gd name="connsiteX2" fmla="*/ 629729 w 885054"/>
              <a:gd name="connsiteY2" fmla="*/ 234238 h 234580"/>
              <a:gd name="connsiteX3" fmla="*/ 862642 w 885054"/>
              <a:gd name="connsiteY3" fmla="*/ 53083 h 234580"/>
              <a:gd name="connsiteX4" fmla="*/ 862642 w 885054"/>
              <a:gd name="connsiteY4" fmla="*/ 35830 h 234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054" h="234580">
                <a:moveTo>
                  <a:pt x="0" y="156600"/>
                </a:moveTo>
                <a:cubicBezTo>
                  <a:pt x="85545" y="72492"/>
                  <a:pt x="171091" y="-11616"/>
                  <a:pt x="276046" y="1324"/>
                </a:cubicBezTo>
                <a:cubicBezTo>
                  <a:pt x="381001" y="14264"/>
                  <a:pt x="531963" y="225612"/>
                  <a:pt x="629729" y="234238"/>
                </a:cubicBezTo>
                <a:cubicBezTo>
                  <a:pt x="727495" y="242864"/>
                  <a:pt x="823823" y="86151"/>
                  <a:pt x="862642" y="53083"/>
                </a:cubicBezTo>
                <a:cubicBezTo>
                  <a:pt x="901461" y="20015"/>
                  <a:pt x="882051" y="27922"/>
                  <a:pt x="862642" y="3583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/>
          <p:cNvSpPr/>
          <p:nvPr/>
        </p:nvSpPr>
        <p:spPr>
          <a:xfrm rot="5400000">
            <a:off x="6683234" y="1830420"/>
            <a:ext cx="674076" cy="432408"/>
          </a:xfrm>
          <a:custGeom>
            <a:avLst/>
            <a:gdLst>
              <a:gd name="connsiteX0" fmla="*/ 0 w 1348152"/>
              <a:gd name="connsiteY0" fmla="*/ 336652 h 638636"/>
              <a:gd name="connsiteX1" fmla="*/ 241539 w 1348152"/>
              <a:gd name="connsiteY1" fmla="*/ 26101 h 638636"/>
              <a:gd name="connsiteX2" fmla="*/ 491705 w 1348152"/>
              <a:gd name="connsiteY2" fmla="*/ 310773 h 638636"/>
              <a:gd name="connsiteX3" fmla="*/ 267418 w 1348152"/>
              <a:gd name="connsiteY3" fmla="*/ 638577 h 638636"/>
              <a:gd name="connsiteX4" fmla="*/ 276045 w 1348152"/>
              <a:gd name="connsiteY4" fmla="*/ 284894 h 638636"/>
              <a:gd name="connsiteX5" fmla="*/ 595222 w 1348152"/>
              <a:gd name="connsiteY5" fmla="*/ 26101 h 638636"/>
              <a:gd name="connsiteX6" fmla="*/ 905773 w 1348152"/>
              <a:gd name="connsiteY6" fmla="*/ 241762 h 638636"/>
              <a:gd name="connsiteX7" fmla="*/ 948905 w 1348152"/>
              <a:gd name="connsiteY7" fmla="*/ 595445 h 638636"/>
              <a:gd name="connsiteX8" fmla="*/ 715992 w 1348152"/>
              <a:gd name="connsiteY8" fmla="*/ 336652 h 638636"/>
              <a:gd name="connsiteX9" fmla="*/ 992037 w 1348152"/>
              <a:gd name="connsiteY9" fmla="*/ 222 h 638636"/>
              <a:gd name="connsiteX10" fmla="*/ 1311215 w 1348152"/>
              <a:gd name="connsiteY10" fmla="*/ 284894 h 638636"/>
              <a:gd name="connsiteX11" fmla="*/ 1328468 w 1348152"/>
              <a:gd name="connsiteY11" fmla="*/ 293520 h 638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48152" h="638636">
                <a:moveTo>
                  <a:pt x="0" y="336652"/>
                </a:moveTo>
                <a:cubicBezTo>
                  <a:pt x="79794" y="183533"/>
                  <a:pt x="159588" y="30414"/>
                  <a:pt x="241539" y="26101"/>
                </a:cubicBezTo>
                <a:cubicBezTo>
                  <a:pt x="323490" y="21788"/>
                  <a:pt x="487392" y="208694"/>
                  <a:pt x="491705" y="310773"/>
                </a:cubicBezTo>
                <a:cubicBezTo>
                  <a:pt x="496018" y="412852"/>
                  <a:pt x="303361" y="642890"/>
                  <a:pt x="267418" y="638577"/>
                </a:cubicBezTo>
                <a:cubicBezTo>
                  <a:pt x="231475" y="634264"/>
                  <a:pt x="221411" y="386973"/>
                  <a:pt x="276045" y="284894"/>
                </a:cubicBezTo>
                <a:cubicBezTo>
                  <a:pt x="330679" y="182815"/>
                  <a:pt x="490267" y="33290"/>
                  <a:pt x="595222" y="26101"/>
                </a:cubicBezTo>
                <a:cubicBezTo>
                  <a:pt x="700177" y="18912"/>
                  <a:pt x="846826" y="146871"/>
                  <a:pt x="905773" y="241762"/>
                </a:cubicBezTo>
                <a:cubicBezTo>
                  <a:pt x="964720" y="336653"/>
                  <a:pt x="980535" y="579630"/>
                  <a:pt x="948905" y="595445"/>
                </a:cubicBezTo>
                <a:cubicBezTo>
                  <a:pt x="917275" y="611260"/>
                  <a:pt x="708803" y="435856"/>
                  <a:pt x="715992" y="336652"/>
                </a:cubicBezTo>
                <a:cubicBezTo>
                  <a:pt x="723181" y="237448"/>
                  <a:pt x="892833" y="8848"/>
                  <a:pt x="992037" y="222"/>
                </a:cubicBezTo>
                <a:cubicBezTo>
                  <a:pt x="1091241" y="-8404"/>
                  <a:pt x="1255143" y="236011"/>
                  <a:pt x="1311215" y="284894"/>
                </a:cubicBezTo>
                <a:cubicBezTo>
                  <a:pt x="1367287" y="333777"/>
                  <a:pt x="1347877" y="313648"/>
                  <a:pt x="1328468" y="29352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940152" y="9807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308304" y="1772816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L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355976" y="1982539"/>
            <a:ext cx="514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e(t)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208309" y="944433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lang="en-US" altLang="ja-JP" dirty="0" smtClean="0"/>
              <a:t>(t)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/>
          <p:nvPr/>
        </p:nvCxnSpPr>
        <p:spPr>
          <a:xfrm>
            <a:off x="5146798" y="1399677"/>
            <a:ext cx="501265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/>
              <p:cNvSpPr txBox="1"/>
              <p:nvPr/>
            </p:nvSpPr>
            <p:spPr>
              <a:xfrm>
                <a:off x="1059506" y="4509120"/>
                <a:ext cx="4928913" cy="4875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b="0" dirty="0" smtClean="0"/>
                  <a:t>伝達関数</a:t>
                </a:r>
                <a14:m>
                  <m:oMath xmlns:m="http://schemas.openxmlformats.org/officeDocument/2006/math">
                    <m:r>
                      <a:rPr kumimoji="1" lang="ja-JP" altLang="en-US" b="0" i="1" smtClean="0">
                        <a:latin typeface="Cambria Math"/>
                      </a:rPr>
                      <m:t>：</m:t>
                    </m:r>
                    <m:r>
                      <a:rPr kumimoji="1" lang="en-US" altLang="ja-JP" b="0" i="1" smtClean="0">
                        <a:latin typeface="Cambria Math"/>
                      </a:rPr>
                      <m:t>𝐺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𝑠</m:t>
                        </m:r>
                      </m:e>
                    </m:d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ja-JP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/>
                          </a:rPr>
                          <m:t>𝐶𝑠</m:t>
                        </m:r>
                      </m:num>
                      <m:den>
                        <m:r>
                          <a:rPr lang="en-US" altLang="ja-JP" b="0" i="1" smtClean="0">
                            <a:latin typeface="Cambria Math"/>
                          </a:rPr>
                          <m:t>𝐿𝐶</m:t>
                        </m:r>
                        <m:sSup>
                          <m:sSupPr>
                            <m:ctrlPr>
                              <a:rPr lang="en-US" altLang="ja-JP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altLang="ja-JP" b="0" i="1" smtClean="0">
                            <a:latin typeface="Cambria Math"/>
                          </a:rPr>
                          <m:t>+</m:t>
                        </m:r>
                        <m:r>
                          <a:rPr lang="en-US" altLang="ja-JP" i="1" smtClean="0">
                            <a:latin typeface="Cambria Math"/>
                          </a:rPr>
                          <m:t>𝑅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𝐶𝑠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+1</m:t>
                        </m:r>
                      </m:den>
                    </m:f>
                  </m:oMath>
                </a14:m>
                <a:r>
                  <a:rPr kumimoji="1" lang="en-US" altLang="ja-JP" dirty="0" smtClean="0"/>
                  <a:t> (2</a:t>
                </a:r>
                <a:r>
                  <a:rPr kumimoji="1" lang="ja-JP" altLang="en-US" dirty="0" smtClean="0"/>
                  <a:t>次系の伝達関数</a:t>
                </a:r>
                <a:r>
                  <a:rPr kumimoji="1" lang="en-US" altLang="ja-JP" dirty="0" smtClean="0"/>
                  <a:t>)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21" name="テキスト ボックス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9506" y="4509120"/>
                <a:ext cx="4928913" cy="487569"/>
              </a:xfrm>
              <a:prstGeom prst="rect">
                <a:avLst/>
              </a:prstGeom>
              <a:blipFill rotWithShape="1">
                <a:blip r:embed="rId4"/>
                <a:stretch>
                  <a:fillRect l="-1114" r="-495" b="-75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下矢印 21"/>
          <p:cNvSpPr/>
          <p:nvPr/>
        </p:nvSpPr>
        <p:spPr>
          <a:xfrm>
            <a:off x="2032657" y="2204864"/>
            <a:ext cx="157993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23528" y="2204864"/>
            <a:ext cx="1430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ラプラス変換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257893" y="3068960"/>
            <a:ext cx="1915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図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：</a:t>
            </a:r>
            <a:r>
              <a:rPr kumimoji="1" lang="en-US" altLang="ja-JP" dirty="0" smtClean="0"/>
              <a:t>RLC</a:t>
            </a:r>
            <a:r>
              <a:rPr kumimoji="1" lang="ja-JP" altLang="en-US" dirty="0" smtClean="0"/>
              <a:t>直列回路</a:t>
            </a:r>
            <a:endParaRPr kumimoji="1" lang="ja-JP" altLang="en-US" dirty="0"/>
          </a:p>
        </p:txBody>
      </p:sp>
      <p:cxnSp>
        <p:nvCxnSpPr>
          <p:cNvPr id="27" name="直線コネクタ 26"/>
          <p:cNvCxnSpPr/>
          <p:nvPr/>
        </p:nvCxnSpPr>
        <p:spPr>
          <a:xfrm>
            <a:off x="6876256" y="2556520"/>
            <a:ext cx="28803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6876256" y="2708920"/>
            <a:ext cx="28803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7037739" y="2708920"/>
            <a:ext cx="0" cy="3109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7282656" y="2487995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191028" y="5229200"/>
            <a:ext cx="761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u="sng" dirty="0"/>
              <a:t>2</a:t>
            </a:r>
            <a:r>
              <a:rPr lang="ja-JP" altLang="en-US" u="sng" dirty="0"/>
              <a:t>次系</a:t>
            </a:r>
            <a:r>
              <a:rPr lang="ja-JP" altLang="en-US" u="sng" dirty="0" smtClean="0"/>
              <a:t>の伝達関数の場合、特性根</a:t>
            </a:r>
            <a:r>
              <a:rPr lang="en-US" altLang="ja-JP" u="sng" dirty="0" smtClean="0"/>
              <a:t>(</a:t>
            </a:r>
            <a:r>
              <a:rPr lang="ja-JP" altLang="en-US" u="sng" dirty="0" smtClean="0"/>
              <a:t>分母</a:t>
            </a:r>
            <a:r>
              <a:rPr lang="en-US" altLang="ja-JP" u="sng" dirty="0" smtClean="0"/>
              <a:t>=0</a:t>
            </a:r>
            <a:r>
              <a:rPr lang="ja-JP" altLang="en-US" u="sng" dirty="0" smtClean="0"/>
              <a:t>の根</a:t>
            </a:r>
            <a:r>
              <a:rPr lang="en-US" altLang="ja-JP" u="sng" dirty="0" smtClean="0"/>
              <a:t>)</a:t>
            </a:r>
            <a:r>
              <a:rPr lang="ja-JP" altLang="en-US" u="sng" dirty="0" smtClean="0"/>
              <a:t>により、応答が大きく異なる！</a:t>
            </a:r>
            <a:endParaRPr kumimoji="1" lang="ja-JP" altLang="en-US" u="sng" dirty="0"/>
          </a:p>
        </p:txBody>
      </p:sp>
      <p:sp>
        <p:nvSpPr>
          <p:cNvPr id="35" name="正方形/長方形 34"/>
          <p:cNvSpPr/>
          <p:nvPr/>
        </p:nvSpPr>
        <p:spPr>
          <a:xfrm>
            <a:off x="1059506" y="4509120"/>
            <a:ext cx="4808638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765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テキスト ボックス 1"/>
              <p:cNvSpPr txBox="1"/>
              <p:nvPr/>
            </p:nvSpPr>
            <p:spPr>
              <a:xfrm>
                <a:off x="755576" y="2132856"/>
                <a:ext cx="4857035" cy="7682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b="0" u="sng" dirty="0" smtClean="0"/>
                  <a:t>インパルス応答</a:t>
                </a:r>
                <a14:m>
                  <m:oMath xmlns:m="http://schemas.openxmlformats.org/officeDocument/2006/math">
                    <m:r>
                      <a:rPr kumimoji="1" lang="ja-JP" altLang="en-US" b="0" i="1" smtClean="0">
                        <a:latin typeface="Cambria Math"/>
                      </a:rPr>
                      <m:t>：</m:t>
                    </m:r>
                    <m:r>
                      <a:rPr kumimoji="1" lang="en-US" altLang="ja-JP" b="0" i="1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kumimoji="1" lang="en-US" altLang="ja-JP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𝐿</m:t>
                        </m:r>
                      </m:e>
                      <m:sup>
                        <m:r>
                          <a:rPr kumimoji="1" lang="en-US" altLang="ja-JP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𝐺</m:t>
                        </m:r>
                        <m:d>
                          <m:dPr>
                            <m:ctrlPr>
                              <a:rPr kumimoji="1" lang="en-US" altLang="ja-JP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</m:d>
                      </m:e>
                    </m:d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kumimoji="1" lang="en-US" altLang="ja-JP" b="0" i="1" smtClean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endParaRPr kumimoji="1" lang="en-US" altLang="ja-JP" b="0" dirty="0" smtClean="0"/>
              </a:p>
              <a:p>
                <a:r>
                  <a:rPr lang="ja-JP" altLang="en-US" u="sng" dirty="0" smtClean="0"/>
                  <a:t>ステップ応答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/>
                      </a:rPr>
                      <m:t>：</m:t>
                    </m:r>
                    <m:r>
                      <a:rPr lang="ja-JP" altLang="en-US" i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altLang="ja-JP" b="0" i="1" smtClean="0">
                            <a:latin typeface="Cambria Math"/>
                          </a:rPr>
                          <m:t>−1</m:t>
                        </m:r>
                      </m:sub>
                    </m:sSub>
                    <m:d>
                      <m:dPr>
                        <m:ctrlPr>
                          <a:rPr lang="en-US" altLang="ja-JP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ja-JP" i="1">
                        <a:latin typeface="Cambria Math"/>
                      </a:rPr>
                      <m:t>=</m:t>
                    </m:r>
                    <m:nary>
                      <m:nary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ja-JP" b="0" i="1" smtClean="0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altLang="ja-JP" b="0" i="1" smtClean="0">
                            <a:latin typeface="Cambria Math"/>
                          </a:rPr>
                          <m:t>𝑡</m:t>
                        </m:r>
                      </m:sup>
                      <m:e>
                        <m:r>
                          <a:rPr lang="en-US" altLang="ja-JP" b="0" i="1" smtClean="0">
                            <a:latin typeface="Cambria Math"/>
                          </a:rPr>
                          <m:t>𝑔</m:t>
                        </m:r>
                        <m:r>
                          <a:rPr lang="ja-JP" alt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(</m:t>
                        </m:r>
                        <m:r>
                          <a:rPr lang="ja-JP" altLang="en-US" b="0" i="1" smtClean="0">
                            <a:latin typeface="Cambria Math"/>
                          </a:rPr>
                          <m:t>𝜏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)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𝑑</m:t>
                        </m:r>
                        <m:r>
                          <a:rPr lang="ja-JP" altLang="en-US" b="0" i="1" smtClean="0">
                            <a:latin typeface="Cambria Math"/>
                          </a:rPr>
                          <m:t>𝜏</m:t>
                        </m:r>
                      </m:e>
                    </m:nary>
                    <m:r>
                      <a:rPr lang="en-US" altLang="ja-JP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endParaRPr lang="en-US" altLang="ja-JP" i="1" dirty="0" smtClean="0">
                  <a:latin typeface="Cambria Math"/>
                </a:endParaRPr>
              </a:p>
            </p:txBody>
          </p:sp>
        </mc:Choice>
        <mc:Fallback>
          <p:sp>
            <p:nvSpPr>
              <p:cNvPr id="2" name="テキスト ボックス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2132856"/>
                <a:ext cx="4857035" cy="768287"/>
              </a:xfrm>
              <a:prstGeom prst="rect">
                <a:avLst/>
              </a:prstGeom>
              <a:blipFill rotWithShape="1">
                <a:blip r:embed="rId2"/>
                <a:stretch>
                  <a:fillRect l="-1129" t="-28571" b="-100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/>
              <p:cNvSpPr txBox="1"/>
              <p:nvPr/>
            </p:nvSpPr>
            <p:spPr>
              <a:xfrm>
                <a:off x="251520" y="1052736"/>
                <a:ext cx="21907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/>
                        </a:rPr>
                        <m:t>1) 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𝑅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=2, 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𝐿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=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𝐶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5" name="テキスト ボックス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052736"/>
                <a:ext cx="2190792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/>
              <p:cNvSpPr txBox="1"/>
              <p:nvPr/>
            </p:nvSpPr>
            <p:spPr>
              <a:xfrm>
                <a:off x="467544" y="476672"/>
                <a:ext cx="3106300" cy="4875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b="0" dirty="0" smtClean="0"/>
                  <a:t>伝達関数</a:t>
                </a:r>
                <a14:m>
                  <m:oMath xmlns:m="http://schemas.openxmlformats.org/officeDocument/2006/math">
                    <m:r>
                      <a:rPr kumimoji="1" lang="ja-JP" altLang="en-US" b="0" i="1" smtClean="0">
                        <a:latin typeface="Cambria Math"/>
                      </a:rPr>
                      <m:t>：</m:t>
                    </m:r>
                    <m:r>
                      <a:rPr kumimoji="1" lang="en-US" altLang="ja-JP" b="0" i="1" smtClean="0">
                        <a:latin typeface="Cambria Math"/>
                      </a:rPr>
                      <m:t>𝐺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𝑠</m:t>
                        </m:r>
                      </m:e>
                    </m:d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ja-JP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/>
                          </a:rPr>
                          <m:t>𝐶𝑠</m:t>
                        </m:r>
                      </m:num>
                      <m:den>
                        <m:r>
                          <a:rPr lang="en-US" altLang="ja-JP" b="0" i="1" smtClean="0">
                            <a:latin typeface="Cambria Math"/>
                          </a:rPr>
                          <m:t>𝐿𝐶</m:t>
                        </m:r>
                        <m:sSup>
                          <m:sSupPr>
                            <m:ctrlPr>
                              <a:rPr lang="en-US" altLang="ja-JP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altLang="ja-JP" b="0" i="1" smtClean="0">
                            <a:latin typeface="Cambria Math"/>
                          </a:rPr>
                          <m:t>+</m:t>
                        </m:r>
                        <m:r>
                          <a:rPr lang="en-US" altLang="ja-JP" i="1" smtClean="0">
                            <a:latin typeface="Cambria Math"/>
                          </a:rPr>
                          <m:t>𝑅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𝐶𝑠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+1</m:t>
                        </m:r>
                      </m:den>
                    </m:f>
                  </m:oMath>
                </a14:m>
                <a:r>
                  <a:rPr kumimoji="1" lang="en-US" altLang="ja-JP" dirty="0" smtClean="0"/>
                  <a:t> 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76672"/>
                <a:ext cx="3106300" cy="487569"/>
              </a:xfrm>
              <a:prstGeom prst="rect">
                <a:avLst/>
              </a:prstGeom>
              <a:blipFill rotWithShape="1">
                <a:blip r:embed="rId4"/>
                <a:stretch>
                  <a:fillRect l="-1768" b="-25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正方形/長方形 6"/>
          <p:cNvSpPr/>
          <p:nvPr/>
        </p:nvSpPr>
        <p:spPr>
          <a:xfrm>
            <a:off x="467544" y="476672"/>
            <a:ext cx="2979795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630034" y="1412776"/>
                <a:ext cx="5170583" cy="6619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/>
                        </a:rPr>
                        <m:t>𝐺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/>
                            </a:rPr>
                            <m:t>𝑠</m:t>
                          </m:r>
                        </m:e>
                      </m:d>
                      <m:r>
                        <a:rPr kumimoji="1" lang="en-US" altLang="ja-JP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/>
                            </a:rPr>
                            <m:t>𝑠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altLang="ja-JP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b="0" i="1" smtClean="0">
                              <a:latin typeface="Cambria Math"/>
                            </a:rPr>
                            <m:t>+2</m:t>
                          </m:r>
                          <m:r>
                            <a:rPr lang="en-US" altLang="ja-JP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altLang="ja-JP" b="0" i="1" smtClean="0">
                              <a:latin typeface="Cambria Math"/>
                            </a:rPr>
                            <m:t>+1</m:t>
                          </m:r>
                        </m:den>
                      </m:f>
                      <m:r>
                        <a:rPr lang="en-US" altLang="ja-JP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/>
                            </a:rPr>
                            <m:t>𝑠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altLang="ja-JP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altLang="ja-JP" b="0" i="1" smtClean="0">
                                  <a:latin typeface="Cambria Math"/>
                                </a:rPr>
                                <m:t>𝑠</m:t>
                              </m:r>
                              <m:r>
                                <a:rPr lang="en-US" altLang="ja-JP" b="0" i="1" smtClean="0">
                                  <a:latin typeface="Cambria Math"/>
                                </a:rPr>
                                <m:t>+1)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altLang="ja-JP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altLang="ja-JP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altLang="ja-JP" b="0" i="1" smtClean="0">
                              <a:latin typeface="Cambria Math"/>
                            </a:rPr>
                            <m:t>+1</m:t>
                          </m:r>
                        </m:den>
                      </m:f>
                      <m:r>
                        <a:rPr lang="en-US" altLang="ja-JP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altLang="ja-JP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altLang="ja-JP" b="0" i="1" smtClean="0">
                                  <a:latin typeface="Cambria Math"/>
                                </a:rPr>
                                <m:t>𝑠</m:t>
                              </m:r>
                              <m:r>
                                <a:rPr lang="en-US" altLang="ja-JP" b="0" i="1" smtClean="0">
                                  <a:latin typeface="Cambria Math"/>
                                </a:rPr>
                                <m:t>+1)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034" y="1412776"/>
                <a:ext cx="5170583" cy="66191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テキスト ボックス 8"/>
              <p:cNvSpPr txBox="1"/>
              <p:nvPr/>
            </p:nvSpPr>
            <p:spPr>
              <a:xfrm>
                <a:off x="251520" y="4725144"/>
                <a:ext cx="5001818" cy="18372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b="0" u="sng" dirty="0" smtClean="0"/>
                  <a:t>インパルス応答</a:t>
                </a:r>
                <a14:m>
                  <m:oMath xmlns:m="http://schemas.openxmlformats.org/officeDocument/2006/math">
                    <m:r>
                      <a:rPr kumimoji="1" lang="ja-JP" altLang="en-US" b="0" i="1" smtClean="0">
                        <a:latin typeface="Cambria Math"/>
                      </a:rPr>
                      <m:t>：</m:t>
                    </m:r>
                    <m:r>
                      <a:rPr kumimoji="1" lang="en-US" altLang="ja-JP" b="0" i="1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kumimoji="1" lang="en-US" altLang="ja-JP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𝐿</m:t>
                        </m:r>
                      </m:e>
                      <m:sup>
                        <m:r>
                          <a:rPr kumimoji="1" lang="en-US" altLang="ja-JP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𝐺</m:t>
                        </m:r>
                        <m:d>
                          <m:dPr>
                            <m:ctrlPr>
                              <a:rPr kumimoji="1" lang="en-US" altLang="ja-JP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</m:d>
                      </m:e>
                    </m:d>
                  </m:oMath>
                </a14:m>
                <a:endParaRPr kumimoji="1" lang="en-US" altLang="ja-JP" b="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ja-JP" altLang="en-US" i="1">
                        <a:latin typeface="Cambria Math"/>
                      </a:rPr>
                      <m:t>　</m:t>
                    </m:r>
                    <m:r>
                      <a:rPr lang="ja-JP" altLang="en-US" b="0" i="1" smtClean="0">
                        <a:latin typeface="Cambria Math"/>
                      </a:rPr>
                      <m:t>　　　　　　　　　　　　</m:t>
                    </m:r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kumimoji="1" lang="en-US" altLang="ja-JP" b="0" i="1" smtClean="0">
                        <a:solidFill>
                          <a:srgbClr val="FF0000"/>
                        </a:solidFill>
                        <a:latin typeface="Cambria Math"/>
                      </a:rPr>
                      <m:t>[</m:t>
                    </m:r>
                    <m:r>
                      <a:rPr kumimoji="1" lang="en-US" altLang="ja-JP" b="0" i="1" smtClean="0">
                        <a:solidFill>
                          <a:srgbClr val="FF0000"/>
                        </a:solidFill>
                        <a:latin typeface="Cambria Math"/>
                      </a:rPr>
                      <m:t>𝑐𝑜𝑠</m:t>
                    </m:r>
                    <m:f>
                      <m:fPr>
                        <m:ctrlP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kumimoji="1" lang="en-US" altLang="ja-JP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  <m:r>
                      <a:rPr kumimoji="1" lang="en-US" altLang="ja-JP" b="0" i="1" smtClean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kumimoji="1"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en-US" altLang="ja-JP" i="1">
                        <a:solidFill>
                          <a:srgbClr val="FF0000"/>
                        </a:solidFill>
                        <a:latin typeface="Cambria Math"/>
                      </a:rPr>
                      <m:t>𝑠</m:t>
                    </m:r>
                    <m:r>
                      <a:rPr lang="en-US" altLang="ja-JP" b="0" i="1" smtClean="0">
                        <a:solidFill>
                          <a:srgbClr val="FF0000"/>
                        </a:solidFill>
                        <a:latin typeface="Cambria Math"/>
                      </a:rPr>
                      <m:t>𝑖𝑛</m:t>
                    </m:r>
                    <m:f>
                      <m:fPr>
                        <m:ctrlP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ja-JP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ja-JP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altLang="ja-JP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r>
                  <a:rPr kumimoji="1" lang="en-US" altLang="ja-JP" b="0" dirty="0" smtClean="0">
                    <a:solidFill>
                      <a:srgbClr val="FF0000"/>
                    </a:solidFill>
                  </a:rPr>
                  <a:t>]</a:t>
                </a:r>
                <a:endParaRPr kumimoji="1" lang="en-US" altLang="ja-JP" b="0" dirty="0" smtClean="0"/>
              </a:p>
              <a:p>
                <a:r>
                  <a:rPr lang="ja-JP" altLang="en-US" u="sng" dirty="0" smtClean="0"/>
                  <a:t>ステップ応答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/>
                      </a:rPr>
                      <m:t>：</m:t>
                    </m:r>
                    <m:r>
                      <a:rPr lang="ja-JP" altLang="en-US" i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altLang="ja-JP" b="0" i="1" smtClean="0">
                            <a:latin typeface="Cambria Math"/>
                          </a:rPr>
                          <m:t>−1</m:t>
                        </m:r>
                      </m:sub>
                    </m:sSub>
                    <m:d>
                      <m:dPr>
                        <m:ctrlPr>
                          <a:rPr lang="en-US" altLang="ja-JP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ja-JP" i="1">
                        <a:latin typeface="Cambria Math"/>
                      </a:rPr>
                      <m:t>=</m:t>
                    </m:r>
                    <m:nary>
                      <m:nary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ja-JP" b="0" i="1" smtClean="0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altLang="ja-JP" b="0" i="1" smtClean="0">
                            <a:latin typeface="Cambria Math"/>
                          </a:rPr>
                          <m:t>𝑡</m:t>
                        </m:r>
                      </m:sup>
                      <m:e>
                        <m:r>
                          <a:rPr lang="en-US" altLang="ja-JP" b="0" i="1" smtClean="0">
                            <a:latin typeface="Cambria Math"/>
                          </a:rPr>
                          <m:t>𝑔</m:t>
                        </m:r>
                        <m:r>
                          <a:rPr lang="ja-JP" alt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(</m:t>
                        </m:r>
                        <m:r>
                          <a:rPr lang="ja-JP" altLang="en-US" b="0" i="1" smtClean="0">
                            <a:latin typeface="Cambria Math"/>
                          </a:rPr>
                          <m:t>𝜏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)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𝑑</m:t>
                        </m:r>
                        <m:r>
                          <a:rPr lang="ja-JP" altLang="en-US" b="0" i="1" smtClean="0">
                            <a:latin typeface="Cambria Math"/>
                          </a:rPr>
                          <m:t>𝜏</m:t>
                        </m:r>
                      </m:e>
                    </m:nary>
                  </m:oMath>
                </a14:m>
                <a:endParaRPr lang="en-US" altLang="ja-JP" i="1" dirty="0" smtClean="0">
                  <a:latin typeface="Cambria Math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ja-JP" altLang="en-US" i="1">
                          <a:latin typeface="Cambria Math"/>
                        </a:rPr>
                        <m:t>　　　　　　　　　　　　　</m:t>
                      </m:r>
                      <m:r>
                        <a:rPr lang="en-US" altLang="ja-JP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altLang="ja-JP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US" altLang="ja-JP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altLang="ja-JP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altLang="ja-JP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ja-JP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rad>
                            </m:den>
                          </m:f>
                          <m:r>
                            <m:rPr>
                              <m:sty m:val="p"/>
                            </m:rPr>
                            <a:rPr lang="en-US" altLang="ja-JP" i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e</m:t>
                          </m:r>
                        </m:e>
                        <m:sup>
                          <m:r>
                            <a:rPr lang="en-US" altLang="ja-JP" i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ja-JP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altLang="ja-JP" i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i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m:rPr>
                              <m:sty m:val="p"/>
                            </m:rPr>
                            <a:rPr lang="en-US" altLang="ja-JP" i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t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altLang="ja-JP" b="0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sin</m:t>
                      </m:r>
                      <m:f>
                        <m:fPr>
                          <m:ctrlPr>
                            <a:rPr lang="en-US" altLang="ja-JP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ja-JP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i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altLang="ja-JP" i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altLang="ja-JP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en-US" altLang="ja-JP" dirty="0" smtClean="0">
                  <a:latin typeface="Cambria Math"/>
                </a:endParaRPr>
              </a:p>
            </p:txBody>
          </p:sp>
        </mc:Choice>
        <mc:Fallback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725144"/>
                <a:ext cx="5001818" cy="1837234"/>
              </a:xfrm>
              <a:prstGeom prst="rect">
                <a:avLst/>
              </a:prstGeom>
              <a:blipFill rotWithShape="1">
                <a:blip r:embed="rId6"/>
                <a:stretch>
                  <a:fillRect l="-974" t="-2318" r="-122" b="-82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テキスト ボックス 9"/>
              <p:cNvSpPr txBox="1"/>
              <p:nvPr/>
            </p:nvSpPr>
            <p:spPr>
              <a:xfrm>
                <a:off x="251520" y="3068960"/>
                <a:ext cx="20272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/>
                        </a:rPr>
                        <m:t>2) 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𝑅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=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𝐿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=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𝐶</m:t>
                      </m:r>
                      <m:r>
                        <a:rPr kumimoji="1" lang="en-US" altLang="ja-JP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10" name="テキスト ボックス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3068960"/>
                <a:ext cx="2027285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テキスト ボックス 10"/>
              <p:cNvSpPr txBox="1"/>
              <p:nvPr/>
            </p:nvSpPr>
            <p:spPr>
              <a:xfrm>
                <a:off x="395536" y="3068960"/>
                <a:ext cx="3960440" cy="17362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/>
                        </a:rPr>
                        <m:t>𝐺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/>
                            </a:rPr>
                            <m:t>𝑠</m:t>
                          </m:r>
                        </m:e>
                      </m:d>
                      <m:r>
                        <a:rPr kumimoji="1" lang="en-US" altLang="ja-JP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/>
                            </a:rPr>
                            <m:t>𝑠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altLang="ja-JP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altLang="ja-JP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altLang="ja-JP" b="0" i="1" smtClean="0">
                              <a:latin typeface="Cambria Math"/>
                            </a:rPr>
                            <m:t>+1</m:t>
                          </m:r>
                        </m:den>
                      </m:f>
                      <m:r>
                        <a:rPr lang="en-US" altLang="ja-JP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altLang="ja-JP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ja-JP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altLang="ja-JP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ja-JP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en-US" altLang="ja-JP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altLang="ja-JP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altLang="ja-JP" b="0" i="1" smtClean="0">
                                  <a:latin typeface="Cambria Math"/>
                                </a:rPr>
                                <m:t>𝑠</m:t>
                              </m:r>
                              <m:r>
                                <a:rPr lang="en-US" altLang="ja-JP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altLang="ja-JP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altLang="ja-JP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ja-JP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US" altLang="ja-JP" b="0" i="1" smtClean="0">
                              <a:latin typeface="Cambria Math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US" altLang="ja-JP" b="0" i="1" dirty="0" smtClean="0">
                  <a:latin typeface="Cambria Math"/>
                </a:endParaRPr>
              </a:p>
              <a:p>
                <a:r>
                  <a:rPr lang="en-US" altLang="ja-JP" b="0" dirty="0" smtClean="0"/>
                  <a:t>	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ja-JP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/>
                          </a:rPr>
                          <m:t>𝑠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altLang="ja-JP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ja-JP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num>
                      <m:den>
                        <m:sSup>
                          <m:sSupPr>
                            <m:ctrlPr>
                              <a:rPr lang="en-US" altLang="ja-JP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  <m:r>
                              <a:rPr lang="en-US" altLang="ja-JP" b="0" i="1" smtClean="0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altLang="ja-JP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altLang="ja-JP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ja-JP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altLang="ja-JP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altLang="ja-JP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altLang="ja-JP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(</m:t>
                            </m:r>
                            <m:f>
                              <m:fPr>
                                <m:ctrlPr>
                                  <a:rPr lang="en-US" altLang="ja-JP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US" altLang="ja-JP" b="0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altLang="ja-JP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US" altLang="ja-JP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altLang="ja-JP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altLang="ja-JP" b="0" i="1" smtClean="0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kumimoji="1" lang="en-US" altLang="ja-JP" dirty="0" smtClean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b="0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altLang="ja-JP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ja-JP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altLang="ja-JP" b="0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ja-JP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</m:den>
                        </m:f>
                        <m:f>
                          <m:fPr>
                            <m:ctrlPr>
                              <a:rPr lang="en-US" altLang="ja-JP" b="0" i="1" smtClean="0"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altLang="ja-JP" b="0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ja-JP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num>
                      <m:den>
                        <m:sSup>
                          <m:sSupPr>
                            <m:ctrlPr>
                              <a:rPr lang="en-US" altLang="ja-JP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  <m:r>
                              <a:rPr lang="en-US" altLang="ja-JP" b="0" i="1" smtClean="0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altLang="ja-JP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altLang="ja-JP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ja-JP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altLang="ja-JP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altLang="ja-JP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altLang="ja-JP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(</m:t>
                            </m:r>
                            <m:f>
                              <m:fPr>
                                <m:ctrlPr>
                                  <a:rPr lang="en-US" altLang="ja-JP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US" altLang="ja-JP" b="0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altLang="ja-JP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US" altLang="ja-JP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altLang="ja-JP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11" name="テキスト ボックス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3068960"/>
                <a:ext cx="3960440" cy="173624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テキスト ボックス 12"/>
          <p:cNvSpPr txBox="1"/>
          <p:nvPr/>
        </p:nvSpPr>
        <p:spPr>
          <a:xfrm>
            <a:off x="5514250" y="2960013"/>
            <a:ext cx="3594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図</a:t>
            </a:r>
            <a:r>
              <a:rPr lang="en-US" altLang="ja-JP" dirty="0"/>
              <a:t>3</a:t>
            </a:r>
            <a:r>
              <a:rPr kumimoji="1" lang="ja-JP" altLang="en-US" dirty="0" smtClean="0"/>
              <a:t>：インパルス応答とステップ応答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508104" y="6084004"/>
            <a:ext cx="3594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図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：インパルス応答とステップ応答</a:t>
            </a:r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1283" y="3576481"/>
            <a:ext cx="3179848" cy="2457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8466" y="333190"/>
            <a:ext cx="3193529" cy="254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5226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テキスト ボックス 1"/>
              <p:cNvSpPr txBox="1"/>
              <p:nvPr/>
            </p:nvSpPr>
            <p:spPr>
              <a:xfrm>
                <a:off x="755576" y="4686551"/>
                <a:ext cx="4531369" cy="12603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b="0" u="sng" dirty="0" smtClean="0"/>
                  <a:t>インパルス応答</a:t>
                </a:r>
                <a14:m>
                  <m:oMath xmlns:m="http://schemas.openxmlformats.org/officeDocument/2006/math">
                    <m:r>
                      <a:rPr kumimoji="1" lang="ja-JP" altLang="en-US" b="0" i="1" smtClean="0">
                        <a:latin typeface="Cambria Math"/>
                      </a:rPr>
                      <m:t>：</m:t>
                    </m:r>
                    <m:r>
                      <a:rPr kumimoji="1" lang="en-US" altLang="ja-JP" b="0" i="1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kumimoji="1" lang="en-US" altLang="ja-JP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𝐿</m:t>
                        </m:r>
                      </m:e>
                      <m:sup>
                        <m:r>
                          <a:rPr kumimoji="1" lang="en-US" altLang="ja-JP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𝐺</m:t>
                        </m:r>
                        <m:d>
                          <m:dPr>
                            <m:ctrlPr>
                              <a:rPr kumimoji="1" lang="en-US" altLang="ja-JP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</m:d>
                      </m:e>
                    </m:d>
                  </m:oMath>
                </a14:m>
                <a:endParaRPr kumimoji="1" lang="en-US" altLang="ja-JP" b="0" i="1" dirty="0" smtClean="0">
                  <a:latin typeface="Cambria Math"/>
                </a:endParaRPr>
              </a:p>
              <a:p>
                <a:r>
                  <a:rPr kumimoji="1" lang="en-US" altLang="ja-JP" b="0" dirty="0" smtClean="0"/>
                  <a:t>		    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kumimoji="1"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den>
                    </m:f>
                    <m:sSup>
                      <m:sSupPr>
                        <m:ctrlP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ja-JP" alt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𝛿</m:t>
                        </m:r>
                        <m:d>
                          <m:dPr>
                            <m:ctrlPr>
                              <a:rPr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altLang="ja-JP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ja-JP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ja-JP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𝑅</m:t>
                            </m:r>
                            <m:r>
                              <a:rPr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𝐶</m:t>
                            </m:r>
                          </m:den>
                        </m:f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altLang="ja-JP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𝑅𝐶</m:t>
                            </m:r>
                          </m:den>
                        </m:f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altLang="ja-JP" b="0" i="1" smtClean="0">
                        <a:solidFill>
                          <a:srgbClr val="FF0000"/>
                        </a:solidFill>
                        <a:latin typeface="Cambria Math"/>
                      </a:rPr>
                      <m:t>)</m:t>
                    </m:r>
                  </m:oMath>
                </a14:m>
                <a:endParaRPr kumimoji="1" lang="en-US" altLang="ja-JP" b="0" dirty="0" smtClean="0"/>
              </a:p>
              <a:p>
                <a:r>
                  <a:rPr lang="ja-JP" altLang="en-US" u="sng" dirty="0" smtClean="0"/>
                  <a:t>ステップ応答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/>
                      </a:rPr>
                      <m:t>：</m:t>
                    </m:r>
                    <m:r>
                      <a:rPr lang="ja-JP" altLang="en-US" i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altLang="ja-JP" b="0" i="1" smtClean="0">
                            <a:latin typeface="Cambria Math"/>
                          </a:rPr>
                          <m:t>−1</m:t>
                        </m:r>
                      </m:sub>
                    </m:sSub>
                    <m:d>
                      <m:dPr>
                        <m:ctrlPr>
                          <a:rPr lang="en-US" altLang="ja-JP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ja-JP" i="1">
                        <a:latin typeface="Cambria Math"/>
                      </a:rPr>
                      <m:t>=</m:t>
                    </m:r>
                    <m:nary>
                      <m:nary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ja-JP" b="0" i="1" smtClean="0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altLang="ja-JP" b="0" i="1" smtClean="0">
                            <a:latin typeface="Cambria Math"/>
                          </a:rPr>
                          <m:t>𝑡</m:t>
                        </m:r>
                      </m:sup>
                      <m:e>
                        <m:r>
                          <a:rPr lang="en-US" altLang="ja-JP" b="0" i="1" smtClean="0">
                            <a:latin typeface="Cambria Math"/>
                          </a:rPr>
                          <m:t>𝑔</m:t>
                        </m:r>
                        <m:r>
                          <a:rPr lang="ja-JP" alt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(</m:t>
                        </m:r>
                        <m:r>
                          <a:rPr lang="ja-JP" altLang="en-US" b="0" i="1" smtClean="0">
                            <a:latin typeface="Cambria Math"/>
                          </a:rPr>
                          <m:t>𝜏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)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𝑑</m:t>
                        </m:r>
                        <m:r>
                          <a:rPr lang="ja-JP" altLang="en-US" b="0" i="1" smtClean="0">
                            <a:latin typeface="Cambria Math"/>
                          </a:rPr>
                          <m:t>𝜏</m:t>
                        </m:r>
                      </m:e>
                    </m:nary>
                    <m:r>
                      <a:rPr lang="en-US" altLang="ja-JP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den>
                    </m:f>
                    <m:sSup>
                      <m:sSupPr>
                        <m:ctrlP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altLang="ja-JP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ja-JP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𝑅𝐶</m:t>
                            </m:r>
                          </m:den>
                        </m:f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endParaRPr lang="en-US" altLang="ja-JP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テキスト ボックス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4686551"/>
                <a:ext cx="4531369" cy="1260345"/>
              </a:xfrm>
              <a:prstGeom prst="rect">
                <a:avLst/>
              </a:prstGeom>
              <a:blipFill rotWithShape="1">
                <a:blip r:embed="rId2"/>
                <a:stretch>
                  <a:fillRect l="-1211" t="-3382" b="-48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/>
              <p:cNvSpPr txBox="1"/>
              <p:nvPr/>
            </p:nvSpPr>
            <p:spPr>
              <a:xfrm>
                <a:off x="251520" y="3386931"/>
                <a:ext cx="23818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/>
                      </a:rPr>
                      <m:t>4) </m:t>
                    </m:r>
                    <m:r>
                      <a:rPr kumimoji="1" lang="en-US" altLang="ja-JP" b="0" i="1" smtClean="0">
                        <a:latin typeface="Cambria Math"/>
                      </a:rPr>
                      <m:t>𝐿</m:t>
                    </m:r>
                    <m:r>
                      <a:rPr kumimoji="1" lang="en-US" altLang="ja-JP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kumimoji="1" lang="ja-JP" altLang="en-US" dirty="0" smtClean="0"/>
                  <a:t> </a:t>
                </a:r>
                <a:r>
                  <a:rPr kumimoji="1" lang="en-US" altLang="ja-JP" dirty="0" smtClean="0"/>
                  <a:t>(RC</a:t>
                </a:r>
                <a:r>
                  <a:rPr kumimoji="1" lang="ja-JP" altLang="en-US" dirty="0" smtClean="0"/>
                  <a:t>直列回路</a:t>
                </a:r>
                <a:r>
                  <a:rPr kumimoji="1" lang="en-US" altLang="ja-JP" dirty="0" smtClean="0"/>
                  <a:t>)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3" name="テキスト ボックス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3386931"/>
                <a:ext cx="2381870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13333" r="-2046" b="-2833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/>
              <p:cNvSpPr txBox="1"/>
              <p:nvPr/>
            </p:nvSpPr>
            <p:spPr>
              <a:xfrm>
                <a:off x="467544" y="476672"/>
                <a:ext cx="3106300" cy="4875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b="0" dirty="0" smtClean="0"/>
                  <a:t>伝達関数</a:t>
                </a:r>
                <a14:m>
                  <m:oMath xmlns:m="http://schemas.openxmlformats.org/officeDocument/2006/math">
                    <m:r>
                      <a:rPr kumimoji="1" lang="ja-JP" altLang="en-US" b="0" i="1" smtClean="0">
                        <a:latin typeface="Cambria Math"/>
                      </a:rPr>
                      <m:t>：</m:t>
                    </m:r>
                    <m:r>
                      <a:rPr kumimoji="1" lang="en-US" altLang="ja-JP" b="0" i="1" smtClean="0">
                        <a:latin typeface="Cambria Math"/>
                      </a:rPr>
                      <m:t>𝐺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𝑠</m:t>
                        </m:r>
                      </m:e>
                    </m:d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ja-JP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/>
                          </a:rPr>
                          <m:t>𝐶𝑠</m:t>
                        </m:r>
                      </m:num>
                      <m:den>
                        <m:r>
                          <a:rPr lang="en-US" altLang="ja-JP" b="0" i="1" smtClean="0">
                            <a:latin typeface="Cambria Math"/>
                          </a:rPr>
                          <m:t>𝐿𝐶</m:t>
                        </m:r>
                        <m:sSup>
                          <m:sSupPr>
                            <m:ctrlPr>
                              <a:rPr lang="en-US" altLang="ja-JP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ja-JP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altLang="ja-JP" b="0" i="1" smtClean="0">
                            <a:latin typeface="Cambria Math"/>
                          </a:rPr>
                          <m:t>+</m:t>
                        </m:r>
                        <m:r>
                          <a:rPr lang="en-US" altLang="ja-JP" i="1" smtClean="0">
                            <a:latin typeface="Cambria Math"/>
                          </a:rPr>
                          <m:t>𝑅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𝐶𝑠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+1</m:t>
                        </m:r>
                      </m:den>
                    </m:f>
                  </m:oMath>
                </a14:m>
                <a:r>
                  <a:rPr kumimoji="1" lang="en-US" altLang="ja-JP" dirty="0" smtClean="0"/>
                  <a:t> 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76672"/>
                <a:ext cx="3106300" cy="487569"/>
              </a:xfrm>
              <a:prstGeom prst="rect">
                <a:avLst/>
              </a:prstGeom>
              <a:blipFill rotWithShape="1">
                <a:blip r:embed="rId4"/>
                <a:stretch>
                  <a:fillRect l="-1768" b="-25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正方形/長方形 4"/>
          <p:cNvSpPr/>
          <p:nvPr/>
        </p:nvSpPr>
        <p:spPr>
          <a:xfrm>
            <a:off x="467544" y="476672"/>
            <a:ext cx="2979795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/>
              <p:cNvSpPr txBox="1"/>
              <p:nvPr/>
            </p:nvSpPr>
            <p:spPr>
              <a:xfrm>
                <a:off x="639705" y="3674963"/>
                <a:ext cx="4751172" cy="10173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/>
                        </a:rPr>
                        <m:t>𝐺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/>
                            </a:rPr>
                            <m:t>𝑠</m:t>
                          </m:r>
                        </m:e>
                      </m:d>
                      <m:r>
                        <a:rPr kumimoji="1" lang="en-US" altLang="ja-JP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/>
                            </a:rPr>
                            <m:t>𝐶𝑠</m:t>
                          </m:r>
                        </m:num>
                        <m:den>
                          <m:r>
                            <a:rPr lang="en-US" altLang="ja-JP" b="0" i="1" smtClean="0">
                              <a:latin typeface="Cambria Math"/>
                            </a:rPr>
                            <m:t>𝑅𝐶𝑠</m:t>
                          </m:r>
                          <m:r>
                            <a:rPr lang="en-US" altLang="ja-JP" b="0" i="1" smtClean="0">
                              <a:latin typeface="Cambria Math"/>
                            </a:rPr>
                            <m:t>+1</m:t>
                          </m:r>
                        </m:den>
                      </m:f>
                      <m:r>
                        <a:rPr lang="en-US" altLang="ja-JP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altLang="ja-JP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  <m:f>
                        <m:fPr>
                          <m:ctrlPr>
                            <a:rPr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/>
                            </a:rPr>
                            <m:t>𝑠</m:t>
                          </m:r>
                        </m:num>
                        <m:den>
                          <m:r>
                            <a:rPr lang="en-US" altLang="ja-JP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altLang="ja-JP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ja-JP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/>
                                </a:rPr>
                                <m:t>𝑅𝐶</m:t>
                              </m:r>
                            </m:den>
                          </m:f>
                        </m:den>
                      </m:f>
                      <m:r>
                        <a:rPr lang="en-US" altLang="ja-JP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altLang="ja-JP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  <m:r>
                        <a:rPr lang="en-US" altLang="ja-JP" b="0" i="1" smtClean="0">
                          <a:latin typeface="Cambria Math"/>
                        </a:rPr>
                        <m:t>(1−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altLang="ja-JP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/>
                                </a:rPr>
                                <m:t>𝑅𝐶</m:t>
                              </m:r>
                            </m:den>
                          </m:f>
                        </m:num>
                        <m:den>
                          <m:r>
                            <a:rPr lang="en-US" altLang="ja-JP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en-US" altLang="ja-JP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ja-JP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/>
                                </a:rPr>
                                <m:t>𝑅𝐶</m:t>
                              </m:r>
                            </m:den>
                          </m:f>
                        </m:den>
                      </m:f>
                      <m:r>
                        <a:rPr lang="en-US" altLang="ja-JP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705" y="3674963"/>
                <a:ext cx="4751172" cy="101739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/>
              <p:cNvSpPr txBox="1"/>
              <p:nvPr/>
            </p:nvSpPr>
            <p:spPr>
              <a:xfrm>
                <a:off x="833853" y="2429210"/>
                <a:ext cx="4260269" cy="742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b="0" u="sng" dirty="0" smtClean="0"/>
                  <a:t>インパルス応答</a:t>
                </a:r>
                <a14:m>
                  <m:oMath xmlns:m="http://schemas.openxmlformats.org/officeDocument/2006/math">
                    <m:r>
                      <a:rPr kumimoji="1" lang="ja-JP" altLang="en-US" b="0" i="1" smtClean="0">
                        <a:latin typeface="Cambria Math"/>
                      </a:rPr>
                      <m:t>：</m:t>
                    </m:r>
                    <m:r>
                      <a:rPr kumimoji="1" lang="en-US" altLang="ja-JP" b="0" i="1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kumimoji="1" lang="en-US" altLang="ja-JP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𝐿</m:t>
                        </m:r>
                      </m:e>
                      <m:sup>
                        <m:r>
                          <a:rPr kumimoji="1" lang="en-US" altLang="ja-JP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kumimoji="1" lang="en-US" altLang="ja-JP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/>
                          </a:rPr>
                          <m:t>𝐺</m:t>
                        </m:r>
                        <m:d>
                          <m:dPr>
                            <m:ctrlPr>
                              <a:rPr kumimoji="1" lang="en-US" altLang="ja-JP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kumimoji="1" lang="en-US" altLang="ja-JP" b="0" i="1" smtClean="0">
                                <a:latin typeface="Cambria Math"/>
                              </a:rPr>
                              <m:t>𝑠</m:t>
                            </m:r>
                          </m:e>
                        </m:d>
                      </m:e>
                    </m:d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r>
                      <a:rPr kumimoji="1" lang="en-US" altLang="ja-JP" b="0" i="1" smtClean="0">
                        <a:solidFill>
                          <a:srgbClr val="FF0000"/>
                        </a:solidFill>
                        <a:latin typeface="Cambria Math"/>
                      </a:rPr>
                      <m:t>𝑐𝑜𝑠𝑡</m:t>
                    </m:r>
                  </m:oMath>
                </a14:m>
                <a:endParaRPr kumimoji="1" lang="en-US" altLang="ja-JP" b="0" dirty="0" smtClean="0"/>
              </a:p>
              <a:p>
                <a:r>
                  <a:rPr lang="ja-JP" altLang="en-US" u="sng" dirty="0" smtClean="0"/>
                  <a:t>ステップ応答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/>
                      </a:rPr>
                      <m:t>：</m:t>
                    </m:r>
                    <m:r>
                      <a:rPr lang="ja-JP" altLang="en-US" i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altLang="ja-JP" b="0" i="1" smtClean="0">
                            <a:latin typeface="Cambria Math"/>
                          </a:rPr>
                          <m:t>−1</m:t>
                        </m:r>
                      </m:sub>
                    </m:sSub>
                    <m:d>
                      <m:dPr>
                        <m:ctrlPr>
                          <a:rPr lang="en-US" altLang="ja-JP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ja-JP" i="1">
                        <a:latin typeface="Cambria Math"/>
                      </a:rPr>
                      <m:t>=</m:t>
                    </m:r>
                    <m:nary>
                      <m:naryPr>
                        <m:ctrlPr>
                          <a:rPr lang="en-US" altLang="ja-JP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ja-JP" b="0" i="1" smtClean="0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altLang="ja-JP" b="0" i="1" smtClean="0">
                            <a:latin typeface="Cambria Math"/>
                          </a:rPr>
                          <m:t>𝑡</m:t>
                        </m:r>
                      </m:sup>
                      <m:e>
                        <m:r>
                          <a:rPr lang="en-US" altLang="ja-JP" b="0" i="1" smtClean="0">
                            <a:latin typeface="Cambria Math"/>
                          </a:rPr>
                          <m:t>𝑔</m:t>
                        </m:r>
                        <m:r>
                          <a:rPr lang="ja-JP" alt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(</m:t>
                        </m:r>
                        <m:r>
                          <a:rPr lang="ja-JP" altLang="en-US" b="0" i="1" smtClean="0">
                            <a:latin typeface="Cambria Math"/>
                          </a:rPr>
                          <m:t>𝜏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)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𝑑</m:t>
                        </m:r>
                        <m:r>
                          <a:rPr lang="ja-JP" altLang="en-US" b="0" i="1" smtClean="0">
                            <a:latin typeface="Cambria Math"/>
                          </a:rPr>
                          <m:t>𝜏</m:t>
                        </m:r>
                      </m:e>
                    </m:nary>
                    <m:r>
                      <a:rPr lang="en-US" altLang="ja-JP" i="1">
                        <a:latin typeface="Cambria Math"/>
                      </a:rPr>
                      <m:t>=</m:t>
                    </m:r>
                    <m:r>
                      <a:rPr lang="en-US" altLang="ja-JP" b="0" i="1" smtClean="0">
                        <a:solidFill>
                          <a:srgbClr val="FF0000"/>
                        </a:solidFill>
                        <a:latin typeface="Cambria Math"/>
                      </a:rPr>
                      <m:t>𝑠𝑖𝑛𝑡</m:t>
                    </m:r>
                  </m:oMath>
                </a14:m>
                <a:endParaRPr lang="en-US" altLang="ja-JP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7" name="テキスト ボックス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853" y="2429210"/>
                <a:ext cx="4260269" cy="742126"/>
              </a:xfrm>
              <a:prstGeom prst="rect">
                <a:avLst/>
              </a:prstGeom>
              <a:blipFill rotWithShape="1">
                <a:blip r:embed="rId6"/>
                <a:stretch>
                  <a:fillRect l="-1288" t="-29508" b="-10655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329797" y="1277082"/>
                <a:ext cx="35187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/>
                      </a:rPr>
                      <m:t>3) </m:t>
                    </m:r>
                    <m:r>
                      <a:rPr kumimoji="1" lang="en-US" altLang="ja-JP" b="0" i="1" smtClean="0">
                        <a:latin typeface="Cambria Math"/>
                      </a:rPr>
                      <m:t>𝑅</m:t>
                    </m:r>
                    <m:r>
                      <a:rPr kumimoji="1" lang="en-US" altLang="ja-JP" b="0" i="1" smtClean="0">
                        <a:latin typeface="Cambria Math"/>
                      </a:rPr>
                      <m:t>=0, </m:t>
                    </m:r>
                    <m:r>
                      <a:rPr kumimoji="1" lang="en-US" altLang="ja-JP" b="0" i="1" smtClean="0">
                        <a:latin typeface="Cambria Math"/>
                      </a:rPr>
                      <m:t>𝐿</m:t>
                    </m:r>
                    <m:r>
                      <a:rPr kumimoji="1" lang="en-US" altLang="ja-JP" b="0" i="1" smtClean="0">
                        <a:latin typeface="Cambria Math"/>
                      </a:rPr>
                      <m:t>=</m:t>
                    </m:r>
                    <m:r>
                      <a:rPr kumimoji="1" lang="en-US" altLang="ja-JP" b="0" i="1" smtClean="0">
                        <a:latin typeface="Cambria Math"/>
                      </a:rPr>
                      <m:t>𝐶</m:t>
                    </m:r>
                    <m:r>
                      <a:rPr kumimoji="1" lang="en-US" altLang="ja-JP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kumimoji="1" lang="en-US" altLang="ja-JP" b="0" dirty="0" smtClean="0"/>
                  <a:t> (LC</a:t>
                </a:r>
                <a:r>
                  <a:rPr kumimoji="1" lang="ja-JP" altLang="en-US" b="0" dirty="0" smtClean="0"/>
                  <a:t>直列回路）</a:t>
                </a:r>
                <a:endParaRPr kumimoji="1" lang="en-US" altLang="ja-JP" b="0" dirty="0" smtClean="0"/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797" y="1277082"/>
                <a:ext cx="3518784" cy="369332"/>
              </a:xfrm>
              <a:prstGeom prst="rect">
                <a:avLst/>
              </a:prstGeom>
              <a:blipFill rotWithShape="1">
                <a:blip r:embed="rId7"/>
                <a:stretch>
                  <a:fillRect t="-13115" r="-1040" b="-2623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708311" y="1781138"/>
                <a:ext cx="1628331" cy="5712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/>
                        </a:rPr>
                        <m:t>𝐺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/>
                            </a:rPr>
                            <m:t>𝑠</m:t>
                          </m:r>
                        </m:e>
                      </m:d>
                      <m:r>
                        <a:rPr kumimoji="1" lang="en-US" altLang="ja-JP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/>
                            </a:rPr>
                            <m:t>𝑠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altLang="ja-JP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b="0" i="1" smtClean="0">
                              <a:latin typeface="Cambria Math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311" y="1781138"/>
                <a:ext cx="1628331" cy="57124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テキスト ボックス 11"/>
          <p:cNvSpPr txBox="1"/>
          <p:nvPr/>
        </p:nvSpPr>
        <p:spPr>
          <a:xfrm>
            <a:off x="5436096" y="3131676"/>
            <a:ext cx="3594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図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：インパルス応答とステップ応答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514250" y="6372036"/>
            <a:ext cx="3594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図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：インパルス応答とステップ応答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450" y="140912"/>
            <a:ext cx="3727054" cy="2908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8667" y="3496180"/>
            <a:ext cx="3572619" cy="2855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0527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690</Words>
  <Application>Microsoft Office PowerPoint</Application>
  <PresentationFormat>画面に合わせる (4:3)</PresentationFormat>
  <Paragraphs>57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Yoneyama</dc:creator>
  <cp:lastModifiedBy>Yoneyama</cp:lastModifiedBy>
  <cp:revision>31</cp:revision>
  <cp:lastPrinted>2012-05-31T01:46:01Z</cp:lastPrinted>
  <dcterms:created xsi:type="dcterms:W3CDTF">2012-05-29T07:56:42Z</dcterms:created>
  <dcterms:modified xsi:type="dcterms:W3CDTF">2012-06-06T12:15:15Z</dcterms:modified>
</cp:coreProperties>
</file>